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58" r:id="rId2"/>
    <p:sldId id="267" r:id="rId3"/>
    <p:sldId id="280" r:id="rId4"/>
    <p:sldId id="281" r:id="rId5"/>
    <p:sldId id="282" r:id="rId6"/>
    <p:sldId id="283" r:id="rId7"/>
    <p:sldId id="284" r:id="rId8"/>
    <p:sldId id="305" r:id="rId9"/>
    <p:sldId id="310" r:id="rId10"/>
    <p:sldId id="286" r:id="rId11"/>
    <p:sldId id="309" r:id="rId12"/>
    <p:sldId id="287" r:id="rId13"/>
    <p:sldId id="301" r:id="rId14"/>
    <p:sldId id="290" r:id="rId15"/>
    <p:sldId id="304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3" r:id="rId24"/>
    <p:sldId id="308" r:id="rId25"/>
    <p:sldId id="311" r:id="rId2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B9C"/>
    <a:srgbClr val="573921"/>
    <a:srgbClr val="955C46"/>
    <a:srgbClr val="DB3E18"/>
    <a:srgbClr val="74551F"/>
    <a:srgbClr val="F09158"/>
    <a:srgbClr val="317D9C"/>
    <a:srgbClr val="CC99FF"/>
    <a:srgbClr val="655C57"/>
    <a:srgbClr val="57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 varScale="1">
        <p:scale>
          <a:sx n="48" d="100"/>
          <a:sy n="48" d="100"/>
        </p:scale>
        <p:origin x="53" y="53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6EBC8E-C3A3-4565-8DF3-CD768F2BAA71}" type="datetimeFigureOut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6763EC-4FB4-477E-B1D2-3F4803C422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084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9AEE64-6CC5-48F6-9862-848325EAB82A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7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B3A61-D7DF-47FC-AB1E-669DF429E5E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6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BB565F-7DA8-4731-B09E-658C96E1A61D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8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CABF33-6E8E-4B06-8EE0-EEC62346209D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42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F32E0-D5AD-4D08-A67F-2CF52D1CAC2C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4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0" dirty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05DB77-86B0-43BB-A651-E7BCCFD6DB0C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B634C-B52D-43B7-9B2D-C4D100561F89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09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669238-744E-4FEF-9C75-064B65565D75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6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618AD6-205A-46C4-8A2B-13644CAF63F6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48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308DAB-06C4-4B85-8030-DC2981D3382E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9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66876-109B-403E-A009-CE7D26FD0086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3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75E3E-1CE0-49AF-9FAA-5A9FB693A05A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7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08D40-99EA-49FF-92F4-6FF880CC06BA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7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A78B3B-0CF1-455C-8655-05D8A8A07C34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31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6C3EBA-AC48-4A9B-A6B7-1751F8095502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36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3607C0-04B8-443E-B1A5-922B4AE9097E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38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277335-260D-4F3F-AF5F-C3D763BB814E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5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8F2C5D-A930-4951-8174-44F4DBB359B8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21AC02-F596-418E-AA15-6C36BA2ED21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8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C54CE-9684-496E-AF5F-F6CE67477FF7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5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0E2B1-9C29-492A-9195-2277B39B944E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5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6C2471-05B3-45DC-99F6-A0F0C09CFD15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4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42546-F4CE-488D-A207-B1CC15A908E6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4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8760AD-6E8C-4FC6-A355-22E596130DF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9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7F77C-8FB4-4E47-8DC2-28F417B6F663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DC03C-B5BA-4C8E-8149-15B9058395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765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E9961-8C2D-4726-91FC-0006AA566B7D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AF38C-D5DD-4761-84BF-F7CAD3189B8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34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2E442-CAC2-4B4E-8BFE-877A31E15ED1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F7D30-7399-46B7-87E0-8F51C94A093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754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8963C-F722-4C68-B5AF-D4F2AF47F7D0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7D470-1F6A-48E0-A5CA-E7A5FC91AF5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00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2CAAD4-93D0-46A0-B44C-8F572EF65272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9A508-2DCA-4C4F-A723-8EA6FAE8A1D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235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2466D-BDDE-4024-8766-3C1ECCF98DF9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52683-5A7C-44F0-A7EB-18485C5214C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37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9786F-1C66-4F99-969E-2D8C3E408446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B6458-91EE-46E2-AEBF-7619CB4D2E58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334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875EF-0C6A-49C4-B0E5-07FA81CB1892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8E4B6-2B9A-4B72-BE14-14E4DB8DDDE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49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84678-236B-4316-AE8B-4C85525F9DAA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CF7B7-7C22-4500-83BB-7D8CE6D55CF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675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B0F82-AA3A-421C-B4AD-549553E9FB82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396C3-4951-458C-AA69-8F53C0C7305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612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00110-8D4D-4A15-A9E3-2302CB8E8DB2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D744C-C03E-4D2F-95D7-D71810B7768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72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6DD923-2277-4738-8B5F-495E977B1060}" type="datetime1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18A250-149F-4CFF-8B7A-D53BED16E6F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688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18"/>
          </a:xfrm>
          <a:prstGeom prst="rect">
            <a:avLst/>
          </a:prstGeom>
        </p:spPr>
      </p:pic>
      <p:sp>
        <p:nvSpPr>
          <p:cNvPr id="2053" name="Título 8"/>
          <p:cNvSpPr>
            <a:spLocks noGrp="1"/>
          </p:cNvSpPr>
          <p:nvPr>
            <p:ph type="ctrTitle"/>
          </p:nvPr>
        </p:nvSpPr>
        <p:spPr>
          <a:xfrm>
            <a:off x="335361" y="260648"/>
            <a:ext cx="11449272" cy="9197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Convívio e conflito na comunidade</a:t>
            </a:r>
          </a:p>
        </p:txBody>
      </p:sp>
      <p:pic>
        <p:nvPicPr>
          <p:cNvPr id="3077" name="Picture 7" descr="D:\sínodo\Logos oficiais\logo_IEC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365104"/>
            <a:ext cx="1679374" cy="224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 bwMode="auto">
          <a:xfrm>
            <a:off x="9480376" y="5229200"/>
            <a:ext cx="2464593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buClr>
                <a:srgbClr val="948A54"/>
              </a:buClr>
              <a:buSzPct val="80000"/>
              <a:defRPr/>
            </a:pPr>
            <a:r>
              <a:rPr lang="pt-BR" sz="3200" b="1" dirty="0">
                <a:solidFill>
                  <a:srgbClr val="824B9C"/>
                </a:solidFill>
                <a:latin typeface="+mn-lt"/>
                <a:cs typeface="Browallia New" pitchFamily="34" charset="-34"/>
              </a:rPr>
              <a:t>Guia para </a:t>
            </a:r>
          </a:p>
          <a:p>
            <a:pPr algn="r" eaLnBrk="1" hangingPunct="1">
              <a:buClr>
                <a:srgbClr val="948A54"/>
              </a:buClr>
              <a:buSzPct val="80000"/>
              <a:defRPr/>
            </a:pPr>
            <a:r>
              <a:rPr lang="pt-BR" sz="3200" b="1" dirty="0">
                <a:solidFill>
                  <a:srgbClr val="824B9C"/>
                </a:solidFill>
                <a:latin typeface="+mn-lt"/>
                <a:cs typeface="Browallia New" pitchFamily="34" charset="-34"/>
              </a:rPr>
              <a:t>o presbitério</a:t>
            </a:r>
          </a:p>
          <a:p>
            <a:pPr algn="r" eaLnBrk="1" hangingPunct="1">
              <a:buClr>
                <a:srgbClr val="948A54"/>
              </a:buClr>
              <a:buSzPct val="80000"/>
              <a:defRPr/>
            </a:pPr>
            <a:r>
              <a:rPr lang="pt-BR" sz="2400" b="1" dirty="0">
                <a:latin typeface="+mn-lt"/>
                <a:cs typeface="Browallia New" pitchFamily="34" charset="-34"/>
              </a:rPr>
              <a:t>Unidade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"/>
            <a:ext cx="12192000" cy="6847965"/>
          </a:xfrm>
          <a:prstGeom prst="rect">
            <a:avLst/>
          </a:prstGeom>
        </p:spPr>
      </p:pic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620688"/>
            <a:ext cx="5904656" cy="2304256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sz="4000" b="1" dirty="0">
                <a:solidFill>
                  <a:srgbClr val="824B9C"/>
                </a:solidFill>
              </a:rPr>
              <a:t>Onde a Palavra de Deus </a:t>
            </a:r>
            <a:br>
              <a:rPr lang="pt-BR" altLang="pt-BR" sz="4000" b="1" dirty="0">
                <a:solidFill>
                  <a:srgbClr val="824B9C"/>
                </a:solidFill>
              </a:rPr>
            </a:br>
            <a:r>
              <a:rPr lang="pt-BR" altLang="pt-BR" sz="4000" b="1" dirty="0">
                <a:solidFill>
                  <a:srgbClr val="824B9C"/>
                </a:solidFill>
              </a:rPr>
              <a:t>é ouvida há sinais </a:t>
            </a:r>
            <a:br>
              <a:rPr lang="pt-BR" altLang="pt-BR" sz="4000" b="1" dirty="0">
                <a:solidFill>
                  <a:srgbClr val="824B9C"/>
                </a:solidFill>
              </a:rPr>
            </a:br>
            <a:r>
              <a:rPr lang="pt-BR" altLang="pt-BR" sz="4000" b="1" dirty="0">
                <a:solidFill>
                  <a:srgbClr val="824B9C"/>
                </a:solidFill>
              </a:rPr>
              <a:t>e experiências de paz </a:t>
            </a:r>
            <a:br>
              <a:rPr lang="pt-BR" altLang="pt-BR" sz="4000" b="1" dirty="0">
                <a:solidFill>
                  <a:srgbClr val="824B9C"/>
                </a:solidFill>
              </a:rPr>
            </a:br>
            <a:r>
              <a:rPr lang="pt-BR" altLang="pt-BR" sz="4000" b="1" dirty="0">
                <a:solidFill>
                  <a:srgbClr val="824B9C"/>
                </a:solidFill>
              </a:rPr>
              <a:t>e de graça.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"/>
            <a:ext cx="12192000" cy="6854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404664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4400" b="1" dirty="0">
                <a:solidFill>
                  <a:srgbClr val="8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tipos de conflito podem acontecer?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99456" y="2534850"/>
            <a:ext cx="139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Objetivos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07768" y="2443201"/>
            <a:ext cx="155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Acentos </a:t>
            </a:r>
          </a:p>
          <a:p>
            <a:pPr algn="ctr"/>
            <a:r>
              <a:rPr lang="pt-BR" b="1" dirty="0"/>
              <a:t>teológicos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40483" y="4880490"/>
            <a:ext cx="169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Experiências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492108" y="2443202"/>
            <a:ext cx="163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Dinâmicas</a:t>
            </a:r>
          </a:p>
          <a:p>
            <a:pPr algn="ctr"/>
            <a:r>
              <a:rPr lang="pt-BR" b="1" dirty="0"/>
              <a:t>de trabalho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104112" y="2581702"/>
            <a:ext cx="132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Razão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182584" y="4981818"/>
            <a:ext cx="139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Poder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9719888" y="4741991"/>
            <a:ext cx="144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Papéis indefinidos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888088" y="4882400"/>
            <a:ext cx="139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Ciúmes</a:t>
            </a:r>
          </a:p>
        </p:txBody>
      </p:sp>
      <p:sp>
        <p:nvSpPr>
          <p:cNvPr id="1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5951984" y="1988840"/>
            <a:ext cx="5421288" cy="18000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sz="4000" b="1" dirty="0">
                <a:solidFill>
                  <a:srgbClr val="824B9C"/>
                </a:solidFill>
              </a:rPr>
              <a:t>Papéis diferentes somados podem fortalecer o corpo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6"/>
            <a:ext cx="12210749" cy="6858496"/>
          </a:xfrm>
          <a:prstGeom prst="rect">
            <a:avLst/>
          </a:prstGeom>
        </p:spPr>
      </p:pic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548680"/>
            <a:ext cx="8568952" cy="1584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sz="4000" dirty="0">
                <a:solidFill>
                  <a:schemeClr val="bg1"/>
                </a:solidFill>
              </a:rPr>
              <a:t>A fé cristã não conhece paz </a:t>
            </a:r>
            <a:br>
              <a:rPr lang="pt-BR" altLang="pt-BR" sz="4000" dirty="0">
                <a:solidFill>
                  <a:schemeClr val="bg1"/>
                </a:solidFill>
              </a:rPr>
            </a:br>
            <a:r>
              <a:rPr lang="pt-BR" altLang="pt-BR" sz="4000" dirty="0">
                <a:solidFill>
                  <a:schemeClr val="bg1"/>
                </a:solidFill>
              </a:rPr>
              <a:t>e ausência de conflito a qualquer preço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6960096" y="4149080"/>
            <a:ext cx="470133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3600" b="1" dirty="0">
                <a:solidFill>
                  <a:schemeClr val="bg1"/>
                </a:solidFill>
              </a:rPr>
              <a:t>Saber ouvir e guardar sigilo, aprender a avaliar, ponderar as iniciativas e atitudes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194" y="5805264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 autoridade e ser autoritário são coisas distintas</a:t>
            </a:r>
          </a:p>
          <a:p>
            <a:endParaRPr lang="pt-BR" dirty="0">
              <a:solidFill>
                <a:srgbClr val="824B9C"/>
              </a:solidFill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0" y="5517232"/>
            <a:ext cx="12192000" cy="1800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Perdoar 490 vezes </a:t>
            </a:r>
            <a:r>
              <a:rPr lang="pt-BR" alt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(Mateus 18.22) </a:t>
            </a: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 que se deve investir sempre</a:t>
            </a: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convívio e na cooperação de pessoas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866" cy="6858000"/>
          </a:xfrm>
          <a:prstGeom prst="rect">
            <a:avLst/>
          </a:prstGeom>
        </p:spPr>
      </p:pic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>
          <a:xfrm>
            <a:off x="5303912" y="2146548"/>
            <a:ext cx="6625952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3600" b="1" dirty="0">
                <a:solidFill>
                  <a:srgbClr val="317D9C"/>
                </a:solidFill>
              </a:rPr>
              <a:t>Alguns conflitos menores podem ser absorvidos pelas partes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7368" y="5486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8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Passos para resolução de conflitos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8194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07368" y="5486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8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Passos para resolução de conflitos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91544" y="282883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455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Sentar e conversar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"/>
            <a:ext cx="12195800" cy="68566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7368" y="5486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8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Passos para resolução de conflitos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032104" y="1865455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7455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Convidar</a:t>
            </a:r>
          </a:p>
          <a:p>
            <a:r>
              <a:rPr lang="pt-BR" sz="3600" b="1" dirty="0">
                <a:solidFill>
                  <a:srgbClr val="7455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 pessoa</a:t>
            </a:r>
            <a:br>
              <a:rPr lang="pt-BR" sz="3600" b="1" dirty="0">
                <a:solidFill>
                  <a:srgbClr val="74551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solidFill>
                  <a:srgbClr val="7455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mediadora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4101" name="Espaço Reservado para Conteúdo 5"/>
          <p:cNvSpPr>
            <a:spLocks noGrp="1"/>
          </p:cNvSpPr>
          <p:nvPr>
            <p:ph idx="1"/>
          </p:nvPr>
        </p:nvSpPr>
        <p:spPr>
          <a:xfrm>
            <a:off x="335360" y="980728"/>
            <a:ext cx="5472608" cy="2304256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pt-BR" sz="4000" b="1" dirty="0"/>
              <a:t> </a:t>
            </a:r>
            <a:r>
              <a:rPr lang="pt-BR" sz="4400" b="1" dirty="0">
                <a:solidFill>
                  <a:srgbClr val="824B9C"/>
                </a:solidFill>
              </a:rPr>
              <a:t>O ambiente relacional </a:t>
            </a:r>
          </a:p>
          <a:p>
            <a:pPr marL="0" indent="0" algn="ctr">
              <a:buNone/>
              <a:defRPr/>
            </a:pPr>
            <a:r>
              <a:rPr lang="pt-BR" sz="4400" b="1" dirty="0">
                <a:solidFill>
                  <a:srgbClr val="824B9C"/>
                </a:solidFill>
              </a:rPr>
              <a:t>na comunidade </a:t>
            </a:r>
          </a:p>
          <a:p>
            <a:pPr marL="0" indent="0" algn="ctr">
              <a:buNone/>
              <a:defRPr/>
            </a:pPr>
            <a:r>
              <a:rPr lang="pt-BR" sz="4400" b="1" dirty="0">
                <a:solidFill>
                  <a:srgbClr val="824B9C"/>
                </a:solidFill>
              </a:rPr>
              <a:t>faz toda a diferença</a:t>
            </a:r>
          </a:p>
          <a:p>
            <a:pPr>
              <a:buFont typeface="Arial" charset="0"/>
              <a:buChar char="•"/>
              <a:defRPr/>
            </a:pP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3392" y="55892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8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 para a missão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"/>
          <a:stretch/>
        </p:blipFill>
        <p:spPr>
          <a:xfrm>
            <a:off x="6731" y="0"/>
            <a:ext cx="12199702" cy="6858000"/>
          </a:xfrm>
          <a:prstGeom prst="rect">
            <a:avLst/>
          </a:prstGeom>
        </p:spPr>
      </p:pic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3284984"/>
            <a:ext cx="4341168" cy="115212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DB3E18"/>
                </a:solidFill>
              </a:rPr>
              <a:t>Evitar o </a:t>
            </a:r>
            <a:br>
              <a:rPr lang="pt-BR" altLang="pt-BR" sz="3600" b="1" dirty="0">
                <a:solidFill>
                  <a:srgbClr val="DB3E18"/>
                </a:solidFill>
              </a:rPr>
            </a:br>
            <a:r>
              <a:rPr lang="pt-BR" altLang="pt-BR" sz="3600" b="1" dirty="0">
                <a:solidFill>
                  <a:srgbClr val="DB3E18"/>
                </a:solidFill>
              </a:rPr>
              <a:t>“tudo ou nada”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23392" y="692696"/>
            <a:ext cx="4896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8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Passos para resolução de conflitos</a:t>
            </a:r>
          </a:p>
          <a:p>
            <a:endParaRPr lang="pt-BR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18"/>
          </a:xfrm>
          <a:prstGeom prst="rect">
            <a:avLst/>
          </a:prstGeom>
        </p:spPr>
      </p:pic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>
          <a:xfrm>
            <a:off x="4691856" y="2646655"/>
            <a:ext cx="2808287" cy="1439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4000" b="1" dirty="0">
                <a:solidFill>
                  <a:srgbClr val="955C46"/>
                </a:solidFill>
              </a:rPr>
              <a:t>Manter o respeito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7368" y="5486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8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Passos para resolução de conflitos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21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7368" y="5486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824B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Passos para resolução de conflitos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92477" y="2564904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3600" b="1" dirty="0">
                <a:solidFill>
                  <a:srgbClr val="5739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Buscar a orientação da Palavra de Deus </a:t>
            </a:r>
          </a:p>
          <a:p>
            <a:endParaRPr lang="pt-BR" dirty="0">
              <a:solidFill>
                <a:srgbClr val="573921"/>
              </a:solidFill>
            </a:endParaRP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866" cy="6858000"/>
          </a:xfrm>
          <a:prstGeom prst="rect">
            <a:avLst/>
          </a:prstGeom>
        </p:spPr>
      </p:pic>
      <p:sp>
        <p:nvSpPr>
          <p:cNvPr id="48130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5085184"/>
            <a:ext cx="7632848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3600" b="1" dirty="0">
                <a:solidFill>
                  <a:srgbClr val="824B9C"/>
                </a:solidFill>
              </a:rPr>
              <a:t>É fundamental ter consciência de que podemos trabalhar conflitos construtivamente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23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866" cy="6858000"/>
          </a:xfrm>
          <a:prstGeom prst="rect">
            <a:avLst/>
          </a:prstGeom>
        </p:spPr>
      </p:pic>
      <p:sp>
        <p:nvSpPr>
          <p:cNvPr id="50181" name="CaixaDeTexto 1"/>
          <p:cNvSpPr txBox="1">
            <a:spLocks noChangeArrowheads="1"/>
          </p:cNvSpPr>
          <p:nvPr/>
        </p:nvSpPr>
        <p:spPr bwMode="auto">
          <a:xfrm>
            <a:off x="2351584" y="2780928"/>
            <a:ext cx="73448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i="1" dirty="0">
                <a:solidFill>
                  <a:srgbClr val="824B9C"/>
                </a:solidFill>
                <a:cs typeface="Calibri" panose="020F0502020204030204" pitchFamily="34" charset="0"/>
              </a:rPr>
              <a:t>“Pedras no caminho? Guardo todas!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i="1" dirty="0">
                <a:solidFill>
                  <a:srgbClr val="824B9C"/>
                </a:solidFill>
                <a:cs typeface="Calibri" panose="020F0502020204030204" pitchFamily="34" charset="0"/>
              </a:rPr>
              <a:t>Um dia vou construir um castelo!” </a:t>
            </a:r>
            <a:br>
              <a:rPr lang="pt-BR" altLang="pt-BR" b="1" i="1" dirty="0">
                <a:solidFill>
                  <a:srgbClr val="824B9C"/>
                </a:solidFill>
                <a:cs typeface="Calibri" panose="020F0502020204030204" pitchFamily="34" charset="0"/>
              </a:rPr>
            </a:br>
            <a:r>
              <a:rPr lang="pt-BR" altLang="pt-BR" sz="2800" dirty="0">
                <a:solidFill>
                  <a:srgbClr val="824B9C"/>
                </a:solidFill>
                <a:cs typeface="Calibri" panose="020F0502020204030204" pitchFamily="34" charset="0"/>
              </a:rPr>
              <a:t>Fernando Pessoa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24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54804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192344" y="6178708"/>
            <a:ext cx="285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Imagem: www.freepik.com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Luterano por meio do </a:t>
            </a:r>
            <a:r>
              <a:rPr lang="pt-BR" sz="3300" b="1" i="1" dirty="0">
                <a:solidFill>
                  <a:schemeClr val="bg1"/>
                </a:solidFill>
              </a:rPr>
              <a:t>link </a:t>
            </a:r>
            <a:r>
              <a:rPr lang="pt-BR" sz="3300" b="1" dirty="0">
                <a:solidFill>
                  <a:schemeClr val="bg1"/>
                </a:solidFill>
              </a:rPr>
              <a:t>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7709" y="3484605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http://www.luterano.org.br/guia-para-o-presbiterio/</a:t>
            </a:r>
          </a:p>
        </p:txBody>
      </p:sp>
    </p:spTree>
    <p:extLst>
      <p:ext uri="{BB962C8B-B14F-4D97-AF65-F5344CB8AC3E}">
        <p14:creationId xmlns:p14="http://schemas.microsoft.com/office/powerpoint/2010/main" val="302621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0"/>
            <a:ext cx="12192075" cy="6854560"/>
          </a:xfrm>
          <a:prstGeom prst="rect">
            <a:avLst/>
          </a:prstGeom>
        </p:spPr>
      </p:pic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5879976" y="476672"/>
            <a:ext cx="5760640" cy="4536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sz="4400" dirty="0">
                <a:solidFill>
                  <a:schemeClr val="bg1"/>
                </a:solidFill>
              </a:rPr>
              <a:t>O presbitério, </a:t>
            </a:r>
            <a:br>
              <a:rPr lang="pt-BR" altLang="pt-BR" sz="4400" dirty="0">
                <a:solidFill>
                  <a:schemeClr val="bg1"/>
                </a:solidFill>
              </a:rPr>
            </a:br>
            <a:r>
              <a:rPr lang="pt-BR" altLang="pt-BR" sz="4400" dirty="0">
                <a:solidFill>
                  <a:schemeClr val="bg1"/>
                </a:solidFill>
              </a:rPr>
              <a:t>em conjunto com o ministro ou a ministra, tem a responsabilidade pela promoção de um </a:t>
            </a:r>
            <a:r>
              <a:rPr lang="pt-BR" altLang="pt-BR" sz="5400" b="1" dirty="0">
                <a:solidFill>
                  <a:srgbClr val="CC99FF"/>
                </a:solidFill>
              </a:rPr>
              <a:t>bom clima </a:t>
            </a:r>
            <a:br>
              <a:rPr lang="pt-BR" altLang="pt-BR" sz="5400" b="1" dirty="0">
                <a:solidFill>
                  <a:schemeClr val="bg1"/>
                </a:solidFill>
              </a:rPr>
            </a:br>
            <a:r>
              <a:rPr lang="pt-BR" altLang="pt-BR" sz="4400" dirty="0">
                <a:solidFill>
                  <a:schemeClr val="bg1"/>
                </a:solidFill>
              </a:rPr>
              <a:t>na comunidade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616" cy="684699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551288"/>
            <a:ext cx="3744416" cy="374441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4400" b="1" dirty="0">
                <a:solidFill>
                  <a:srgbClr val="824B9C"/>
                </a:solidFill>
              </a:rPr>
              <a:t>Relações baseadas no Evangelho se manifestam em unidade </a:t>
            </a:r>
            <a:br>
              <a:rPr lang="pt-BR" sz="4400" b="1" dirty="0">
                <a:solidFill>
                  <a:srgbClr val="824B9C"/>
                </a:solidFill>
              </a:rPr>
            </a:br>
            <a:r>
              <a:rPr lang="pt-BR" sz="4400" b="1" dirty="0">
                <a:solidFill>
                  <a:srgbClr val="824B9C"/>
                </a:solidFill>
              </a:rPr>
              <a:t>e comunhão.</a:t>
            </a:r>
          </a:p>
          <a:p>
            <a:pPr>
              <a:buFont typeface="Arial" charset="0"/>
              <a:buChar char="•"/>
              <a:defRPr/>
            </a:pPr>
            <a:endParaRPr lang="pt-BR" sz="4400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5" y="0"/>
            <a:ext cx="12204027" cy="6858000"/>
          </a:xfrm>
          <a:prstGeom prst="rect">
            <a:avLst/>
          </a:prstGeom>
        </p:spPr>
      </p:pic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2432284" y="476672"/>
            <a:ext cx="7344816" cy="1185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sz="4000" b="1" dirty="0">
                <a:solidFill>
                  <a:srgbClr val="824B9C"/>
                </a:solidFill>
              </a:rPr>
              <a:t>Uma pessoa “azeda” pode azedar um grupo inteiro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2420813"/>
            <a:ext cx="4896544" cy="2016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sz="3200" b="1" dirty="0">
                <a:solidFill>
                  <a:schemeClr val="bg1"/>
                </a:solidFill>
              </a:rPr>
              <a:t>A maior valorização </a:t>
            </a:r>
            <a:br>
              <a:rPr lang="pt-BR" altLang="pt-BR" sz="3200" b="1" dirty="0">
                <a:solidFill>
                  <a:schemeClr val="bg1"/>
                </a:solidFill>
              </a:rPr>
            </a:br>
            <a:r>
              <a:rPr lang="pt-BR" altLang="pt-BR" sz="3200" b="1" dirty="0">
                <a:solidFill>
                  <a:schemeClr val="bg1"/>
                </a:solidFill>
              </a:rPr>
              <a:t>de um presbítero e uma presbítera é saber-se chamado e capacitado por Cristo para esta função.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12191999" cy="11527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sz="4000" b="1" dirty="0">
                <a:solidFill>
                  <a:srgbClr val="824B9C"/>
                </a:solidFill>
              </a:rPr>
              <a:t>Discordar da opinião de alguém não é o mesmo </a:t>
            </a:r>
            <a:br>
              <a:rPr lang="pt-BR" altLang="pt-BR" sz="4000" b="1" dirty="0">
                <a:solidFill>
                  <a:srgbClr val="824B9C"/>
                </a:solidFill>
              </a:rPr>
            </a:br>
            <a:r>
              <a:rPr lang="pt-BR" altLang="pt-BR" sz="4000" b="1" dirty="0">
                <a:solidFill>
                  <a:srgbClr val="824B9C"/>
                </a:solidFill>
              </a:rPr>
              <a:t>que se posicionar contra essa pessoa.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18"/>
          </a:xfrm>
          <a:prstGeom prst="rect">
            <a:avLst/>
          </a:prstGeom>
        </p:spPr>
      </p:pic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8616280" y="1772816"/>
            <a:ext cx="3312368" cy="1872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pt-BR" sz="4000" b="1" dirty="0">
                <a:solidFill>
                  <a:schemeClr val="bg1"/>
                </a:solidFill>
              </a:rPr>
              <a:t>Aprender a sonhar juntos e juntas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1496600" cy="6854057"/>
          </a:xfrm>
          <a:prstGeom prst="rect">
            <a:avLst/>
          </a:prstGeom>
        </p:spPr>
      </p:pic>
      <p:sp>
        <p:nvSpPr>
          <p:cNvPr id="19460" name="Espaço Reservado para Conteúdo 4"/>
          <p:cNvSpPr>
            <a:spLocks noGrp="1"/>
          </p:cNvSpPr>
          <p:nvPr>
            <p:ph idx="1"/>
          </p:nvPr>
        </p:nvSpPr>
        <p:spPr>
          <a:xfrm>
            <a:off x="7608168" y="1410804"/>
            <a:ext cx="3538537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3600" b="1" dirty="0">
                <a:solidFill>
                  <a:srgbClr val="824B9C"/>
                </a:solidFill>
              </a:rPr>
              <a:t>Glória a Deus </a:t>
            </a:r>
            <a:br>
              <a:rPr lang="pt-BR" altLang="pt-BR" sz="3600" b="1" dirty="0">
                <a:solidFill>
                  <a:srgbClr val="824B9C"/>
                </a:solidFill>
              </a:rPr>
            </a:br>
            <a:r>
              <a:rPr lang="pt-BR" altLang="pt-BR" sz="3600" b="1" dirty="0">
                <a:solidFill>
                  <a:srgbClr val="824B9C"/>
                </a:solidFill>
              </a:rPr>
              <a:t>nas maiores alturas do céu! </a:t>
            </a:r>
            <a:br>
              <a:rPr lang="pt-BR" altLang="pt-BR" sz="3600" b="1" dirty="0">
                <a:solidFill>
                  <a:srgbClr val="824B9C"/>
                </a:solidFill>
              </a:rPr>
            </a:br>
            <a:r>
              <a:rPr lang="pt-BR" altLang="pt-BR" sz="3600" b="1" dirty="0">
                <a:solidFill>
                  <a:srgbClr val="824B9C"/>
                </a:solidFill>
              </a:rPr>
              <a:t>E paz na terra para as pessoas </a:t>
            </a:r>
            <a:br>
              <a:rPr lang="pt-BR" altLang="pt-BR" sz="3600" b="1" dirty="0">
                <a:solidFill>
                  <a:srgbClr val="824B9C"/>
                </a:solidFill>
              </a:rPr>
            </a:br>
            <a:r>
              <a:rPr lang="pt-BR" altLang="pt-BR" sz="3600" b="1" dirty="0">
                <a:solidFill>
                  <a:srgbClr val="824B9C"/>
                </a:solidFill>
              </a:rPr>
              <a:t>a quem ele </a:t>
            </a:r>
            <a:br>
              <a:rPr lang="pt-BR" altLang="pt-BR" sz="3600" b="1" dirty="0">
                <a:solidFill>
                  <a:srgbClr val="824B9C"/>
                </a:solidFill>
              </a:rPr>
            </a:br>
            <a:r>
              <a:rPr lang="pt-BR" altLang="pt-BR" sz="3600" b="1" dirty="0">
                <a:solidFill>
                  <a:srgbClr val="824B9C"/>
                </a:solidFill>
              </a:rPr>
              <a:t>quer bem. </a:t>
            </a:r>
            <a:br>
              <a:rPr lang="pt-BR" altLang="pt-BR" sz="3600" b="1" dirty="0">
                <a:solidFill>
                  <a:srgbClr val="824B9C"/>
                </a:solidFill>
              </a:rPr>
            </a:br>
            <a:r>
              <a:rPr lang="pt-BR" altLang="pt-BR" sz="3200" dirty="0">
                <a:solidFill>
                  <a:srgbClr val="824B9C"/>
                </a:solidFill>
              </a:rPr>
              <a:t>(Lucas 2.14)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68608" y="6265734"/>
            <a:ext cx="37625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457</Words>
  <Application>Microsoft Office PowerPoint</Application>
  <PresentationFormat>Widescreen</PresentationFormat>
  <Paragraphs>98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Convívio e conflito na comunidade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</dc:creator>
  <cp:lastModifiedBy>Daniela Hack</cp:lastModifiedBy>
  <cp:revision>179</cp:revision>
  <dcterms:created xsi:type="dcterms:W3CDTF">2011-04-22T14:08:43Z</dcterms:created>
  <dcterms:modified xsi:type="dcterms:W3CDTF">2024-05-29T21:29:26Z</dcterms:modified>
</cp:coreProperties>
</file>