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9" r:id="rId1"/>
  </p:sldMasterIdLst>
  <p:notesMasterIdLst>
    <p:notesMasterId r:id="rId32"/>
  </p:notesMasterIdLst>
  <p:handoutMasterIdLst>
    <p:handoutMasterId r:id="rId33"/>
  </p:handoutMasterIdLst>
  <p:sldIdLst>
    <p:sldId id="329" r:id="rId2"/>
    <p:sldId id="354" r:id="rId3"/>
    <p:sldId id="364" r:id="rId4"/>
    <p:sldId id="355" r:id="rId5"/>
    <p:sldId id="356" r:id="rId6"/>
    <p:sldId id="357" r:id="rId7"/>
    <p:sldId id="366" r:id="rId8"/>
    <p:sldId id="369" r:id="rId9"/>
    <p:sldId id="370" r:id="rId10"/>
    <p:sldId id="371" r:id="rId11"/>
    <p:sldId id="287" r:id="rId12"/>
    <p:sldId id="362" r:id="rId13"/>
    <p:sldId id="363" r:id="rId14"/>
    <p:sldId id="372" r:id="rId15"/>
    <p:sldId id="318" r:id="rId16"/>
    <p:sldId id="319" r:id="rId17"/>
    <p:sldId id="379" r:id="rId18"/>
    <p:sldId id="334" r:id="rId19"/>
    <p:sldId id="335" r:id="rId20"/>
    <p:sldId id="336" r:id="rId21"/>
    <p:sldId id="337" r:id="rId22"/>
    <p:sldId id="338" r:id="rId23"/>
    <p:sldId id="382" r:id="rId24"/>
    <p:sldId id="380" r:id="rId25"/>
    <p:sldId id="378" r:id="rId26"/>
    <p:sldId id="386" r:id="rId27"/>
    <p:sldId id="381" r:id="rId28"/>
    <p:sldId id="389" r:id="rId29"/>
    <p:sldId id="388" r:id="rId30"/>
    <p:sldId id="390" r:id="rId3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97E"/>
    <a:srgbClr val="BC7F58"/>
    <a:srgbClr val="974D2A"/>
    <a:srgbClr val="FFD430"/>
    <a:srgbClr val="D0C1BE"/>
    <a:srgbClr val="A05335"/>
    <a:srgbClr val="D3C5BA"/>
    <a:srgbClr val="B37F60"/>
    <a:srgbClr val="5C8BB2"/>
    <a:srgbClr val="967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6" autoAdjust="0"/>
    <p:restoredTop sz="96433" autoAdjust="0"/>
  </p:normalViewPr>
  <p:slideViewPr>
    <p:cSldViewPr>
      <p:cViewPr varScale="1">
        <p:scale>
          <a:sx n="70" d="100"/>
          <a:sy n="70" d="100"/>
        </p:scale>
        <p:origin x="102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AD811D-03F0-49C8-A67E-7A8EFE341FA5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CC16EE-A014-42F3-94CF-354C1251C1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190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840B4D-2732-454D-A1A1-1AE1334F498B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4A30AF-6227-42FB-9116-6986858D44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219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9C15F-478F-4512-B4F2-7006D5E71651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3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610B57-0E31-43DB-8FD3-DBA57DA82015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9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19A64-07FF-4C3F-9376-A49189DCBCF2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2D6ED4-E38F-45E9-B93F-A9F00F352FC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7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1EE14-6071-4F5D-B293-F6430D83084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DD603-EC6B-4E88-8FD6-693E66414187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6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6F221-D489-4B47-A58E-5F00E7FE2628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0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D6266-5763-40B5-8079-89956D1CF1B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3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50E7371-F19E-4C9E-94E5-565069594208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17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BD958D3-8449-4B89-B1B8-6E504BB5CEDB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18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78DFCE89-0658-44C3-A1DB-18C3118261B0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19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8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Imagem: http://upload.wikimedia.org/wikipedia/commons/9/9b/Burj_Dubai_02.12.2007.jpg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917A6-A944-48EA-8BAC-0AD8C1BEDB44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23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40C00B0-D732-41AB-BF48-BAC1F84CBC82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20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4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66E323CE-EA9B-4627-9674-B0919F63DDB2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17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451DAD9-7E60-4A58-92E4-9F50D7753CDB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22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91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90AE7-5A30-4CD6-B402-31EC967A9FC6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14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63804-CFA2-4173-841F-E6BC2CE4AA79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9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84CF27-7859-4C17-8B51-5AED7F13841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90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pt-BR" altLang="pt-BR" dirty="0"/>
              <a:t> </a:t>
            </a:r>
          </a:p>
          <a:p>
            <a:pPr>
              <a:defRPr/>
            </a:pPr>
            <a:r>
              <a:rPr lang="pt-BR" altLang="pt-BR" dirty="0"/>
              <a:t>O PAMI não inventou a missão. Isso nunca esteve em seu propósito. O PAMI apontou para a missão e para o principal eixo que move essa missão: “Deus é o fundamento e o sujeito da missão que ele mesmo realiza através de sua obra criadora e mantenedora, redentora e santificadora.” (texto-base do PAMI)</a:t>
            </a:r>
          </a:p>
          <a:p>
            <a:pPr>
              <a:defRPr/>
            </a:pPr>
            <a:r>
              <a:rPr lang="pt-BR" altLang="pt-BR" dirty="0"/>
              <a:t> </a:t>
            </a:r>
          </a:p>
          <a:p>
            <a:pPr>
              <a:defRPr/>
            </a:pPr>
            <a:r>
              <a:rPr lang="pt-BR" altLang="pt-BR" dirty="0"/>
              <a:t>As dimensões da evangelização, comunhão, diaconia e celebração sintetizam o “ser igreja”. Diz o texto-base: “A missão integral de Deus, compreendida como a comunicação do amor de Deus, dá-se no testemunho missionário da fé (evangelização), na vivência do Corpo de Cristo (comunhão), no agir restaurador e curador (diaconia), na celebração do amor divino (liturgia). É aí, portanto, que a paixão de Deus pela humanidade se revela ao mundo através da vida da igreja.”</a:t>
            </a:r>
          </a:p>
          <a:p>
            <a:pPr>
              <a:defRPr/>
            </a:pPr>
            <a:r>
              <a:rPr lang="pt-BR" altLang="pt-BR" dirty="0"/>
              <a:t> </a:t>
            </a:r>
          </a:p>
          <a:p>
            <a:pPr>
              <a:defRPr/>
            </a:pPr>
            <a:r>
              <a:rPr lang="pt-BR" altLang="pt-BR" dirty="0"/>
              <a:t>Essas dimensões são a síntese da missão da IECLB constante no art. 3º da Constituição.</a:t>
            </a:r>
          </a:p>
          <a:p>
            <a:pPr>
              <a:defRPr/>
            </a:pPr>
            <a:r>
              <a:rPr lang="pt-BR" altLang="pt-BR" dirty="0"/>
              <a:t> </a:t>
            </a:r>
          </a:p>
          <a:p>
            <a:pPr>
              <a:defRPr/>
            </a:pPr>
            <a:r>
              <a:rPr lang="pt-BR" altLang="pt-BR" dirty="0"/>
              <a:t>Afirmo isso, para deixar claro que evangelização, comunhão, diaconia e celebração não estão sob avaliação nessa reunião e nem no concílio.</a:t>
            </a:r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5B746-E652-4C40-9A76-3363F2E3F8C6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21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23E7BE49-B647-4849-8C90-F31E26D1108B}" type="slidenum">
              <a:rPr lang="pt-BR" altLang="pt-BR">
                <a:latin typeface="Times New Roman" panose="02020603050405020304" pitchFamily="18" charset="0"/>
                <a:ea typeface="MS Gothic" panose="020B0609070205080204" pitchFamily="49" charset="-128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27</a:t>
            </a:fld>
            <a:endParaRPr lang="pt-BR" altLang="pt-BR">
              <a:latin typeface="Times New Roman" panose="02020603050405020304" pitchFamily="18" charset="0"/>
              <a:ea typeface="MS Gothic" panose="020B0609070205080204" pitchFamily="49" charset="-128"/>
              <a:cs typeface="Lucida Sans Unicode" panose="020B0602030504020204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5FB8CA-E9F0-41C7-BEC3-5DA79EFFB6A1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6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43B4A-0679-47A3-8BD3-791A5EC945B5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6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61CA3-E6F4-4364-942E-E80FCFB08A79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1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Imagem: plantio de árvore na inauguração da sede do Sínodo da Amazônia 2010: http://luteranos-espigao.blogspot.com/2011/03/inauguracao-da-sede-sinodal-cacoal.html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50E80-9523-413C-9FC6-224B3A622E5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2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965EB-5A92-4135-9671-E92751E43FF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7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B5135-826C-4169-80A8-99503C00FB3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2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64BFFC-4C5A-473D-A880-E2EECADB0BB5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12013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773257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463288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1842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A3D3-8595-4D8C-B64B-3ED70260F816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864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D162-465A-487F-90DD-69BBBD83BBF3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4705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18B5-3854-467C-8987-7D0CB9C5A307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042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952724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89DB-8949-4524-BF64-554FBC133FE3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515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1B17-67D2-42D2-924A-626A9E2FEEF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AB35-9D71-4BC6-B021-C71BA77E9FA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619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9D65-031A-43C7-B9A6-766C85C0A7F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623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"/>
            <a:ext cx="12192000" cy="6854771"/>
          </a:xfrm>
          <a:prstGeom prst="rect">
            <a:avLst/>
          </a:prstGeom>
        </p:spPr>
      </p:pic>
      <p:sp>
        <p:nvSpPr>
          <p:cNvPr id="3075" name="Título 1"/>
          <p:cNvSpPr>
            <a:spLocks noGrp="1"/>
          </p:cNvSpPr>
          <p:nvPr>
            <p:ph type="ctrTitle"/>
          </p:nvPr>
        </p:nvSpPr>
        <p:spPr>
          <a:xfrm>
            <a:off x="-12503" y="620688"/>
            <a:ext cx="6240015" cy="2328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Planejando a comunidade</a:t>
            </a:r>
          </a:p>
        </p:txBody>
      </p:sp>
      <p:pic>
        <p:nvPicPr>
          <p:cNvPr id="21509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265000"/>
            <a:ext cx="1584176" cy="21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ubtítulo 2"/>
          <p:cNvSpPr txBox="1">
            <a:spLocks/>
          </p:cNvSpPr>
          <p:nvPr/>
        </p:nvSpPr>
        <p:spPr bwMode="auto">
          <a:xfrm>
            <a:off x="6744072" y="5323238"/>
            <a:ext cx="455327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948A54"/>
              </a:buClr>
              <a:buSzPct val="80000"/>
            </a:pPr>
            <a:r>
              <a:rPr lang="pt-BR" altLang="pt-BR" sz="3200" b="1" dirty="0">
                <a:solidFill>
                  <a:srgbClr val="D3C5BA"/>
                </a:solidFill>
                <a:cs typeface="Calibri" panose="020F0502020204030204" pitchFamily="34" charset="0"/>
              </a:rPr>
              <a:t>Guia para o presbitério</a:t>
            </a:r>
          </a:p>
          <a:p>
            <a:pPr algn="r" eaLnBrk="1" hangingPunct="1">
              <a:buClr>
                <a:srgbClr val="948A54"/>
              </a:buClr>
              <a:buSzPct val="80000"/>
            </a:pPr>
            <a:r>
              <a:rPr lang="pt-BR" altLang="pt-BR" sz="3200" b="1" dirty="0">
                <a:solidFill>
                  <a:schemeClr val="bg1"/>
                </a:solidFill>
                <a:cs typeface="Calibri" panose="020F0502020204030204" pitchFamily="34" charset="0"/>
              </a:rPr>
              <a:t>Unidade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38"/>
            <a:ext cx="12192001" cy="6858000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0" y="103017"/>
            <a:ext cx="7032104" cy="10966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PAMI 2008 - 2012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24"/>
            <a:ext cx="5407152" cy="8168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2" y="2276872"/>
            <a:ext cx="540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OBJETIVO GERAL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27448" y="3541449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/>
                </a:solidFill>
                <a:cs typeface="Calibri" pitchFamily="34" charset="0"/>
              </a:rPr>
              <a:t>Ampliar e consolidar a ação missionária da IECLB.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1712624" cy="646699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404664"/>
            <a:ext cx="5472608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+mn-lt"/>
              </a:rPr>
              <a:t>PARA QUE PLANEJAR?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1424" y="2060575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/>
              <a:t>O planejamento facilita a execução e a avaliação dos objetivos estabelecidos.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63970" y="2132856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defRPr/>
            </a:pPr>
            <a:r>
              <a:rPr lang="pt-BR" altLang="pt-BR" sz="2800" dirty="0"/>
              <a:t>Desenvolve um plano de ação firmado na unidade. </a:t>
            </a:r>
            <a:br>
              <a:rPr lang="pt-BR" altLang="pt-BR" sz="2800" dirty="0"/>
            </a:br>
            <a:endParaRPr lang="pt-BR" alt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012304" y="1597944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/>
              <a:t>Ajuda a evitar a sobrecarga: trabalhamos em conjunto e delegamos tarefas. 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-17925"/>
            <a:ext cx="7056784" cy="68759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12776"/>
            <a:ext cx="4295800" cy="13681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284984"/>
            <a:ext cx="4295800" cy="1584176"/>
          </a:xfrm>
          <a:prstGeom prst="rect">
            <a:avLst/>
          </a:prstGeom>
        </p:spPr>
      </p:pic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1991544" y="2618988"/>
            <a:ext cx="4335282" cy="167245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800" b="1" dirty="0">
                <a:solidFill>
                  <a:srgbClr val="974D2A"/>
                </a:solidFill>
                <a:latin typeface="+mn-lt"/>
              </a:rPr>
              <a:t>Implicações </a:t>
            </a:r>
            <a:br>
              <a:rPr lang="pt-BR" sz="3800" b="1" dirty="0">
                <a:solidFill>
                  <a:srgbClr val="974D2A"/>
                </a:solidFill>
                <a:latin typeface="+mn-lt"/>
              </a:rPr>
            </a:br>
            <a:r>
              <a:rPr lang="pt-BR" sz="3800" b="1" dirty="0">
                <a:solidFill>
                  <a:srgbClr val="974D2A"/>
                </a:solidFill>
                <a:latin typeface="+mn-lt"/>
              </a:rPr>
              <a:t>do </a:t>
            </a:r>
            <a:br>
              <a:rPr lang="pt-BR" sz="3800" b="1" dirty="0">
                <a:solidFill>
                  <a:srgbClr val="974D2A"/>
                </a:solidFill>
                <a:latin typeface="+mn-lt"/>
              </a:rPr>
            </a:br>
            <a:r>
              <a:rPr lang="pt-BR" sz="3800" b="1" dirty="0">
                <a:solidFill>
                  <a:srgbClr val="974D2A"/>
                </a:solidFill>
                <a:latin typeface="+mn-lt"/>
              </a:rPr>
              <a:t>planejamento</a:t>
            </a:r>
          </a:p>
        </p:txBody>
      </p:sp>
      <p:sp>
        <p:nvSpPr>
          <p:cNvPr id="44036" name="Espaço Reservado para Conteúdo 2"/>
          <p:cNvSpPr>
            <a:spLocks noGrp="1"/>
          </p:cNvSpPr>
          <p:nvPr>
            <p:ph idx="1"/>
          </p:nvPr>
        </p:nvSpPr>
        <p:spPr>
          <a:xfrm>
            <a:off x="8040216" y="1556792"/>
            <a:ext cx="3312368" cy="453650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/>
              <a:t>É processo comunitário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600" dirty="0"/>
              <a:t>Serve para dirigir e avaliar a caminhada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220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4421" y="298143"/>
            <a:ext cx="12192000" cy="97061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Não perder de vista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511824" y="1628801"/>
            <a:ext cx="6408712" cy="3528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único fundamento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alvo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Alegria e espontaneidade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presença do Senhor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quatro dimensões da missão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496272" y="764704"/>
            <a:ext cx="6744072" cy="13681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974D2A"/>
                </a:solidFill>
                <a:latin typeface="+mn-lt"/>
              </a:rPr>
              <a:t>Como fazer </a:t>
            </a:r>
            <a:br>
              <a:rPr lang="pt-BR" b="1" dirty="0">
                <a:solidFill>
                  <a:srgbClr val="974D2A"/>
                </a:solidFill>
                <a:latin typeface="+mn-lt"/>
              </a:rPr>
            </a:br>
            <a:r>
              <a:rPr lang="pt-BR" b="1" dirty="0">
                <a:solidFill>
                  <a:srgbClr val="974D2A"/>
                </a:solidFill>
                <a:latin typeface="+mn-lt"/>
              </a:rPr>
              <a:t>planejamento?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3284984"/>
            <a:ext cx="5544616" cy="187220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r>
              <a:rPr lang="pt-BR" sz="4000" dirty="0"/>
              <a:t>Planejamento </a:t>
            </a:r>
            <a:r>
              <a:rPr lang="pt-BR" sz="4000" b="1" dirty="0">
                <a:solidFill>
                  <a:srgbClr val="C00000"/>
                </a:solidFill>
              </a:rPr>
              <a:t>não</a:t>
            </a:r>
            <a:r>
              <a:rPr lang="pt-BR" sz="4000" dirty="0"/>
              <a:t> </a:t>
            </a:r>
            <a:br>
              <a:rPr lang="pt-BR" sz="4000" dirty="0"/>
            </a:br>
            <a:r>
              <a:rPr lang="pt-BR" sz="4000" dirty="0"/>
              <a:t>é a mesma coisa </a:t>
            </a:r>
            <a:br>
              <a:rPr lang="pt-BR" sz="4000" dirty="0"/>
            </a:br>
            <a:r>
              <a:rPr lang="pt-BR" sz="4000" dirty="0"/>
              <a:t>que agendamento.</a:t>
            </a:r>
            <a:endParaRPr lang="pt-BR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1734" y="466608"/>
            <a:ext cx="5688632" cy="21914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D0C1BE"/>
                </a:solidFill>
                <a:latin typeface="+mn-lt"/>
              </a:rPr>
              <a:t>1. Nossa identidade como comunidade</a:t>
            </a:r>
            <a:endParaRPr lang="pt-BR" sz="4800" dirty="0">
              <a:solidFill>
                <a:srgbClr val="D0C1BE"/>
              </a:solidFill>
              <a:latin typeface="+mn-lt"/>
            </a:endParaRPr>
          </a:p>
        </p:txBody>
      </p:sp>
      <p:sp>
        <p:nvSpPr>
          <p:cNvPr id="50180" name="Espaço Reservado para Conteúdo 5"/>
          <p:cNvSpPr>
            <a:spLocks noGrp="1"/>
          </p:cNvSpPr>
          <p:nvPr>
            <p:ph idx="1"/>
          </p:nvPr>
        </p:nvSpPr>
        <p:spPr>
          <a:xfrm>
            <a:off x="551384" y="3068960"/>
            <a:ext cx="6432084" cy="3024336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solidFill>
                  <a:schemeClr val="bg1"/>
                </a:solidFill>
              </a:rPr>
              <a:t>que comunidade somos </a:t>
            </a:r>
          </a:p>
          <a:p>
            <a:pPr eaLnBrk="1" hangingPunct="1">
              <a:spcBef>
                <a:spcPts val="2400"/>
              </a:spcBef>
            </a:pPr>
            <a:r>
              <a:rPr lang="pt-BR" altLang="pt-BR" sz="3200" dirty="0">
                <a:solidFill>
                  <a:schemeClr val="bg1"/>
                </a:solidFill>
              </a:rPr>
              <a:t>que comunidade as outras pessoas dizem que somos </a:t>
            </a:r>
          </a:p>
          <a:p>
            <a:pPr eaLnBrk="1" hangingPunct="1">
              <a:spcBef>
                <a:spcPts val="2400"/>
              </a:spcBef>
            </a:pPr>
            <a:r>
              <a:rPr lang="pt-BR" altLang="pt-BR" sz="3200" dirty="0">
                <a:solidFill>
                  <a:schemeClr val="bg1"/>
                </a:solidFill>
              </a:rPr>
              <a:t>que comunidade queremos, podemos e somos desafiados a ser.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" y="836712"/>
            <a:ext cx="11909747" cy="5676390"/>
          </a:xfrm>
          <a:prstGeom prst="rect">
            <a:avLst/>
          </a:prstGeom>
        </p:spPr>
      </p:pic>
      <p:sp>
        <p:nvSpPr>
          <p:cNvPr id="52228" name="Espaço Reservado para Conteúdo 5"/>
          <p:cNvSpPr txBox="1">
            <a:spLocks/>
          </p:cNvSpPr>
          <p:nvPr/>
        </p:nvSpPr>
        <p:spPr bwMode="auto">
          <a:xfrm>
            <a:off x="551384" y="1700808"/>
            <a:ext cx="6336704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pt-BR" altLang="pt-BR" sz="3200" dirty="0"/>
              <a:t>Relacionar nossa identidade como comunidade às diretrizes do PAMI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551384" y="260648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2. Nossa identidade e o PAMI</a:t>
            </a:r>
            <a:endParaRPr lang="pt-BR" sz="48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7552" y="1569683"/>
            <a:ext cx="3958145" cy="35283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3. Forças, </a:t>
            </a:r>
            <a:br>
              <a:rPr lang="pt-BR" sz="4800" b="1" dirty="0">
                <a:solidFill>
                  <a:srgbClr val="974D2A"/>
                </a:solidFill>
                <a:latin typeface="+mn-lt"/>
              </a:rPr>
            </a:br>
            <a:r>
              <a:rPr lang="pt-BR" sz="4800" b="1" dirty="0">
                <a:solidFill>
                  <a:srgbClr val="974D2A"/>
                </a:solidFill>
                <a:latin typeface="+mn-lt"/>
              </a:rPr>
              <a:t>fraquezas, </a:t>
            </a:r>
            <a:br>
              <a:rPr lang="pt-BR" sz="4800" b="1" dirty="0">
                <a:solidFill>
                  <a:srgbClr val="974D2A"/>
                </a:solidFill>
                <a:latin typeface="+mn-lt"/>
              </a:rPr>
            </a:br>
            <a:r>
              <a:rPr lang="pt-BR" sz="4800" b="1" dirty="0">
                <a:solidFill>
                  <a:srgbClr val="974D2A"/>
                </a:solidFill>
                <a:latin typeface="+mn-lt"/>
              </a:rPr>
              <a:t>ameaças, </a:t>
            </a:r>
            <a:br>
              <a:rPr lang="pt-BR" sz="4800" b="1" dirty="0">
                <a:solidFill>
                  <a:srgbClr val="974D2A"/>
                </a:solidFill>
                <a:latin typeface="+mn-lt"/>
              </a:rPr>
            </a:br>
            <a:r>
              <a:rPr lang="pt-BR" sz="4800" b="1" dirty="0">
                <a:solidFill>
                  <a:srgbClr val="974D2A"/>
                </a:solidFill>
                <a:latin typeface="+mn-lt"/>
              </a:rPr>
              <a:t>oportunidades </a:t>
            </a:r>
            <a:endParaRPr lang="pt-BR" sz="4800" dirty="0">
              <a:solidFill>
                <a:srgbClr val="974D2A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45" y="3524121"/>
            <a:ext cx="3554601" cy="33338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76" y="3524120"/>
            <a:ext cx="3551306" cy="33338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76" y="0"/>
            <a:ext cx="3551306" cy="33338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45" y="1681"/>
            <a:ext cx="3554601" cy="333387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35960" y="1694811"/>
            <a:ext cx="244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3000" dirty="0">
                <a:latin typeface="+mn-lt"/>
              </a:rPr>
              <a:t>o que a comunidade não mudaria</a:t>
            </a:r>
            <a:r>
              <a:rPr lang="ar-SA" altLang="pt-BR" sz="3000" dirty="0">
                <a:latin typeface="+mn-lt"/>
              </a:rPr>
              <a:t>‏</a:t>
            </a:r>
            <a:endParaRPr lang="pt-BR" sz="30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407843" y="1694210"/>
            <a:ext cx="1864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000" dirty="0">
                <a:latin typeface="+mn-lt"/>
              </a:rPr>
              <a:t>o que gostaria de mudar</a:t>
            </a:r>
            <a:r>
              <a:rPr lang="ar-SA" altLang="pt-BR" sz="3000" dirty="0">
                <a:latin typeface="+mn-lt"/>
              </a:rPr>
              <a:t>‏</a:t>
            </a:r>
            <a:endParaRPr lang="pt-BR" sz="30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06883" y="3564995"/>
            <a:ext cx="2169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3000" dirty="0"/>
              <a:t>o que atrapalha a comunidade</a:t>
            </a:r>
            <a:endParaRPr lang="pt-BR" sz="3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445360" y="3564995"/>
            <a:ext cx="211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000" dirty="0"/>
              <a:t>onde a comunidade vê futuro.</a:t>
            </a:r>
          </a:p>
          <a:p>
            <a:endParaRPr lang="pt-BR" dirty="0"/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0"/>
            <a:ext cx="6400032" cy="683476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51384" y="258649"/>
            <a:ext cx="5256584" cy="2310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4. Interpretar dados e estabelecer prioridades</a:t>
            </a:r>
            <a:endParaRPr lang="pt-BR" sz="48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56323" name="Espaço Reservado para Conteúdo 5"/>
          <p:cNvSpPr>
            <a:spLocks noGrp="1"/>
          </p:cNvSpPr>
          <p:nvPr>
            <p:ph idx="1"/>
          </p:nvPr>
        </p:nvSpPr>
        <p:spPr>
          <a:xfrm>
            <a:off x="551384" y="2827631"/>
            <a:ext cx="6132513" cy="3632523"/>
          </a:xfrm>
        </p:spPr>
        <p:txBody>
          <a:bodyPr/>
          <a:lstStyle/>
          <a:p>
            <a:pPr eaLnBrk="1" hangingPunct="1"/>
            <a:r>
              <a:rPr lang="pt-BR" altLang="pt-BR" sz="3200" dirty="0"/>
              <a:t>Cruzamento das forças e das fraquezas, das oportunidades </a:t>
            </a:r>
            <a:br>
              <a:rPr lang="pt-BR" altLang="pt-BR" sz="3200" dirty="0"/>
            </a:br>
            <a:r>
              <a:rPr lang="pt-BR" altLang="pt-BR" sz="3200" dirty="0"/>
              <a:t>e das ameaças. </a:t>
            </a:r>
          </a:p>
          <a:p>
            <a:pPr eaLnBrk="1" hangingPunct="1"/>
            <a:endParaRPr lang="pt-BR" altLang="pt-BR" sz="3200" dirty="0"/>
          </a:p>
          <a:p>
            <a:pPr eaLnBrk="1" hangingPunct="1"/>
            <a:r>
              <a:rPr lang="pt-BR" altLang="pt-BR" sz="3200" dirty="0"/>
              <a:t>Observar como pontos fortes, pontos fracos, oportunidades </a:t>
            </a:r>
            <a:br>
              <a:rPr lang="pt-BR" altLang="pt-BR" sz="3200" dirty="0"/>
            </a:br>
            <a:r>
              <a:rPr lang="pt-BR" altLang="pt-BR" sz="3200" dirty="0"/>
              <a:t>e ameaças se relacionam.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47079" y="239704"/>
            <a:ext cx="105156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5. Elaborar as ações estratégicas</a:t>
            </a:r>
            <a:endParaRPr lang="pt-BR" sz="48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2" y="-19096"/>
            <a:ext cx="12200142" cy="6876144"/>
          </a:xfrm>
          <a:prstGeom prst="rect">
            <a:avLst/>
          </a:prstGeom>
        </p:spPr>
      </p:pic>
      <p:sp>
        <p:nvSpPr>
          <p:cNvPr id="409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404813"/>
            <a:ext cx="12192000" cy="22320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300" dirty="0">
                <a:solidFill>
                  <a:srgbClr val="A05335"/>
                </a:solidFill>
              </a:rPr>
              <a:t>“Não ergas alto edifício sem fortes alicerces; </a:t>
            </a:r>
            <a:br>
              <a:rPr lang="pt-BR" sz="4300" dirty="0">
                <a:solidFill>
                  <a:srgbClr val="A05335"/>
                </a:solidFill>
              </a:rPr>
            </a:br>
            <a:r>
              <a:rPr lang="pt-BR" sz="4300" dirty="0">
                <a:solidFill>
                  <a:srgbClr val="A05335"/>
                </a:solidFill>
              </a:rPr>
              <a:t>se o fizeres, viverás com medo”.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3200" dirty="0"/>
              <a:t>(Provérbio persa)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4"/>
            <a:ext cx="12192000" cy="687155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11824" y="548680"/>
            <a:ext cx="7848872" cy="15121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600" b="1" dirty="0">
                <a:solidFill>
                  <a:srgbClr val="974D2A"/>
                </a:solidFill>
                <a:latin typeface="+mn-lt"/>
              </a:rPr>
              <a:t>6. Definir atividades, prazos, responsabilidades e recursos</a:t>
            </a:r>
            <a:endParaRPr lang="pt-BR" sz="46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27652" name="Espaço Reservado para Conteúdo 5"/>
          <p:cNvSpPr>
            <a:spLocks noGrp="1"/>
          </p:cNvSpPr>
          <p:nvPr>
            <p:ph idx="1"/>
          </p:nvPr>
        </p:nvSpPr>
        <p:spPr>
          <a:xfrm>
            <a:off x="6240016" y="2492896"/>
            <a:ext cx="4964373" cy="244827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pt-BR" altLang="pt-BR" sz="3200" dirty="0"/>
              <a:t>Definir as atividades, os prazos, as responsabilidades e os recursos para operacionalizar as ações estratégicas.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93"/>
            <a:ext cx="12192000" cy="68715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0" y="365125"/>
            <a:ext cx="12199069" cy="81686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3162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974D2A"/>
                </a:solidFill>
                <a:latin typeface="+mn-lt"/>
              </a:rPr>
              <a:t>7. Avaliar e definir modos de monitoramento do plano</a:t>
            </a:r>
            <a:endParaRPr lang="pt-BR" sz="40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29701" name="Espaço Reservado para Conteúdo 6"/>
          <p:cNvSpPr>
            <a:spLocks noGrp="1"/>
          </p:cNvSpPr>
          <p:nvPr>
            <p:ph idx="1"/>
          </p:nvPr>
        </p:nvSpPr>
        <p:spPr>
          <a:xfrm>
            <a:off x="479376" y="1340768"/>
            <a:ext cx="11496600" cy="18722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3200" dirty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pt-BR" altLang="pt-BR" sz="3200" dirty="0"/>
              <a:t>Definir os indicadores de avaliação e de monitoramento do plano.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200" dirty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pt-BR" altLang="pt-BR" sz="3200" dirty="0"/>
              <a:t>Escolher pessoas para monitoramento do plano, estabelecendo </a:t>
            </a:r>
            <a:br>
              <a:rPr lang="pt-BR" altLang="pt-BR" sz="3200" dirty="0"/>
            </a:br>
            <a:r>
              <a:rPr lang="pt-BR" altLang="pt-BR" sz="3200" dirty="0"/>
              <a:t>   os intervalos de tempo para a avaliação do plano.</a:t>
            </a:r>
          </a:p>
          <a:p>
            <a:pPr eaLnBrk="1" hangingPunct="1"/>
            <a:endParaRPr lang="pt-BR" altLang="pt-BR" sz="3200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" y="260648"/>
            <a:ext cx="12191999" cy="11196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8. Celebrar</a:t>
            </a:r>
            <a:endParaRPr lang="pt-BR" sz="4800" dirty="0">
              <a:solidFill>
                <a:srgbClr val="974D2A"/>
              </a:solidFill>
              <a:latin typeface="+mn-lt"/>
            </a:endParaRPr>
          </a:p>
        </p:txBody>
      </p:sp>
      <p:sp>
        <p:nvSpPr>
          <p:cNvPr id="30724" name="Espaço Reservado para Conteúdo 5"/>
          <p:cNvSpPr>
            <a:spLocks noGrp="1"/>
          </p:cNvSpPr>
          <p:nvPr>
            <p:ph idx="1"/>
          </p:nvPr>
        </p:nvSpPr>
        <p:spPr>
          <a:xfrm>
            <a:off x="7896200" y="2420888"/>
            <a:ext cx="3672408" cy="352898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pt-BR" sz="3300" dirty="0"/>
              <a:t>Apresentar o plano à comunidade e celebrar, intercedendo em favor de seus frutos.</a:t>
            </a:r>
          </a:p>
          <a:p>
            <a:pPr eaLnBrk="1" fontAlgn="auto" hangingPunct="1">
              <a:buFont typeface="Arial" charset="0"/>
              <a:buNone/>
              <a:defRPr/>
            </a:pPr>
            <a:endParaRPr lang="pt-BR" sz="3300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78" y="5064693"/>
            <a:ext cx="8352928" cy="15827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78" y="3370075"/>
            <a:ext cx="8352928" cy="15827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78" y="1693754"/>
            <a:ext cx="8352928" cy="15644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1123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974D2A"/>
                </a:solidFill>
                <a:latin typeface="+mn-lt"/>
              </a:rPr>
              <a:t>Gestão comunitária e novos desafios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7768" y="205005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974D2A"/>
                </a:solidFill>
              </a:rPr>
              <a:t>Novas tecnologias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004380" y="3466289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974D2A"/>
                </a:solidFill>
              </a:rPr>
              <a:t>Levantamento de dados</a:t>
            </a:r>
          </a:p>
          <a:p>
            <a:r>
              <a:rPr lang="pt-BR" sz="3600" dirty="0">
                <a:solidFill>
                  <a:srgbClr val="974D2A"/>
                </a:solidFill>
              </a:rPr>
              <a:t>e estatísticas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004380" y="544522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solidFill>
                  <a:srgbClr val="974D2A"/>
                </a:solidFill>
              </a:rPr>
              <a:t>Autodiagnóstico</a:t>
            </a:r>
            <a:r>
              <a:rPr lang="pt-BR" sz="3600" dirty="0">
                <a:solidFill>
                  <a:srgbClr val="974D2A"/>
                </a:solidFill>
              </a:rPr>
              <a:t> anual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9607185">
            <a:off x="1723275" y="2386512"/>
            <a:ext cx="4029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PLANEJAMENTO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80176" y="170080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MISSÃO </a:t>
            </a:r>
            <a:br>
              <a:rPr lang="pt-BR" sz="4000" dirty="0"/>
            </a:br>
            <a:r>
              <a:rPr lang="pt-BR" sz="4000" dirty="0"/>
              <a:t>DE 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21072" y="165464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 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496600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48" cy="68745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2563"/>
            <a:ext cx="12191999" cy="1122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Planejar em conjunto a missão de Deus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5771471" y="4116119"/>
            <a:ext cx="5904656" cy="2049185"/>
          </a:xfrm>
        </p:spPr>
        <p:txBody>
          <a:bodyPr>
            <a:noAutofit/>
          </a:bodyPr>
          <a:lstStyle/>
          <a:p>
            <a:pPr marL="0" indent="0" algn="r" eaLnBrk="1" hangingPunct="1">
              <a:spcBef>
                <a:spcPts val="3000"/>
              </a:spcBef>
              <a:buNone/>
            </a:pPr>
            <a:r>
              <a:rPr lang="pt-BR" altLang="pt-BR" sz="3600" dirty="0">
                <a:solidFill>
                  <a:srgbClr val="C00000"/>
                </a:solidFill>
              </a:rPr>
              <a:t>• </a:t>
            </a:r>
            <a:r>
              <a:rPr lang="pt-BR" altLang="pt-BR" sz="3600" dirty="0"/>
              <a:t>Envolver mais pessoas </a:t>
            </a:r>
            <a:br>
              <a:rPr lang="pt-BR" altLang="pt-BR" sz="3600" dirty="0"/>
            </a:br>
            <a:r>
              <a:rPr lang="pt-BR" altLang="pt-BR" sz="3600" dirty="0"/>
              <a:t>é necessário para que </a:t>
            </a:r>
            <a:br>
              <a:rPr lang="pt-BR" altLang="pt-BR" sz="3600" dirty="0"/>
            </a:br>
            <a:r>
              <a:rPr lang="pt-BR" altLang="pt-BR" sz="3600" dirty="0"/>
              <a:t>o planejamento seja assumido </a:t>
            </a:r>
            <a:br>
              <a:rPr lang="pt-BR" altLang="pt-BR" sz="3600" dirty="0"/>
            </a:br>
            <a:r>
              <a:rPr lang="pt-BR" altLang="pt-BR" sz="3600" dirty="0"/>
              <a:t>pela comunidade.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88088" y="177281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dirty="0">
                <a:solidFill>
                  <a:srgbClr val="C00000"/>
                </a:solidFill>
              </a:rPr>
              <a:t>• </a:t>
            </a:r>
            <a:r>
              <a:rPr lang="pt-BR" altLang="pt-BR" sz="3600" dirty="0"/>
              <a:t>O presbitério é o lugar onde inicia o processo de planejamento.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1" grpI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52783" cy="6858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50" y="3079427"/>
            <a:ext cx="3210638" cy="377857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8" y="3088082"/>
            <a:ext cx="2586894" cy="377857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62" y="-1"/>
            <a:ext cx="3210638" cy="279043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586894" cy="279043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"/>
            <a:ext cx="6092990" cy="6864462"/>
          </a:xfrm>
          <a:prstGeom prst="rect">
            <a:avLst/>
          </a:prstGeom>
        </p:spPr>
      </p:pic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"/>
            <a:ext cx="12192000" cy="687155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55440" y="2564904"/>
            <a:ext cx="396044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974D2A"/>
                </a:solidFill>
                <a:latin typeface="+mn-lt"/>
              </a:rPr>
              <a:t>Eixos transversais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84032" y="127829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Formação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09444" y="2914104"/>
            <a:ext cx="4615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Sustentabilidade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240016" y="4437112"/>
            <a:ext cx="4313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Comunicação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20689139">
            <a:off x="2837099" y="1202829"/>
            <a:ext cx="22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BC7F58"/>
                </a:solidFill>
              </a:rPr>
              <a:t>Formação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16849" y="26369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BC7F58"/>
                </a:solidFill>
              </a:rPr>
              <a:t>Comunicação</a:t>
            </a:r>
          </a:p>
        </p:txBody>
      </p:sp>
      <p:sp>
        <p:nvSpPr>
          <p:cNvPr id="8" name="CaixaDeTexto 7"/>
          <p:cNvSpPr txBox="1"/>
          <p:nvPr/>
        </p:nvSpPr>
        <p:spPr>
          <a:xfrm rot="761403">
            <a:off x="2816399" y="4184952"/>
            <a:ext cx="368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BC7F58"/>
                </a:solidFill>
              </a:rPr>
              <a:t>Sustentabilidade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86119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0898" name="Espaço Reservado para Número de Slid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D1B341-F245-48E8-94F9-9C0957561864}" type="slidenum">
              <a:rPr lang="pt-BR" altLang="en-US"/>
              <a:pPr/>
              <a:t>29</a:t>
            </a:fld>
            <a:endParaRPr lang="pt-BR" altLang="en-US"/>
          </a:p>
        </p:txBody>
      </p:sp>
      <p:sp>
        <p:nvSpPr>
          <p:cNvPr id="80901" name="CaixaDeTexto 6"/>
          <p:cNvSpPr txBox="1">
            <a:spLocks noChangeArrowheads="1"/>
          </p:cNvSpPr>
          <p:nvPr/>
        </p:nvSpPr>
        <p:spPr bwMode="auto">
          <a:xfrm>
            <a:off x="4439816" y="1459230"/>
            <a:ext cx="756084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800" b="1" dirty="0">
                <a:solidFill>
                  <a:srgbClr val="E3C97E"/>
                </a:solidFill>
              </a:rPr>
              <a:t>“</a:t>
            </a:r>
            <a:r>
              <a:rPr lang="pt-BR" sz="2800" dirty="0">
                <a:solidFill>
                  <a:srgbClr val="E3C97E"/>
                </a:solidFill>
              </a:rPr>
              <a:t>Cria em mim, ó Deus, um coração puro </a:t>
            </a:r>
            <a:br>
              <a:rPr lang="pt-BR" sz="2800" dirty="0">
                <a:solidFill>
                  <a:srgbClr val="E3C97E"/>
                </a:solidFill>
              </a:rPr>
            </a:br>
            <a:r>
              <a:rPr lang="pt-BR" sz="2800" dirty="0">
                <a:solidFill>
                  <a:srgbClr val="E3C97E"/>
                </a:solidFill>
              </a:rPr>
              <a:t>e renova dentro de mim um espírito inabalável. Não me lances fora da tua presença, </a:t>
            </a:r>
            <a:br>
              <a:rPr lang="pt-BR" sz="2800" dirty="0">
                <a:solidFill>
                  <a:srgbClr val="E3C97E"/>
                </a:solidFill>
              </a:rPr>
            </a:br>
            <a:r>
              <a:rPr lang="pt-BR" sz="2800" dirty="0">
                <a:solidFill>
                  <a:srgbClr val="E3C97E"/>
                </a:solidFill>
              </a:rPr>
              <a:t>nem me retires o teu Santo Espírito. </a:t>
            </a:r>
            <a:br>
              <a:rPr lang="pt-BR" sz="2800" dirty="0">
                <a:solidFill>
                  <a:srgbClr val="E3C97E"/>
                </a:solidFill>
              </a:rPr>
            </a:br>
            <a:r>
              <a:rPr lang="pt-BR" sz="2800" dirty="0">
                <a:solidFill>
                  <a:srgbClr val="E3C97E"/>
                </a:solidFill>
              </a:rPr>
              <a:t>Restitui-me a alegria da tua salvação </a:t>
            </a:r>
            <a:br>
              <a:rPr lang="pt-BR" sz="2800" dirty="0">
                <a:solidFill>
                  <a:srgbClr val="E3C97E"/>
                </a:solidFill>
              </a:rPr>
            </a:br>
            <a:r>
              <a:rPr lang="pt-BR" sz="2800" dirty="0">
                <a:solidFill>
                  <a:srgbClr val="E3C97E"/>
                </a:solidFill>
              </a:rPr>
              <a:t>e sustenta-me com um espírito voluntário.”</a:t>
            </a:r>
          </a:p>
          <a:p>
            <a:endParaRPr lang="pt-BR" altLang="pt-BR" dirty="0">
              <a:solidFill>
                <a:schemeClr val="bg1"/>
              </a:solidFill>
            </a:endParaRPr>
          </a:p>
          <a:p>
            <a:r>
              <a:rPr lang="pt-BR" altLang="pt-BR" dirty="0">
                <a:solidFill>
                  <a:schemeClr val="bg1"/>
                </a:solidFill>
              </a:rPr>
              <a:t>Salmos 51.10-12</a:t>
            </a:r>
          </a:p>
          <a:p>
            <a:endParaRPr lang="pt-BR" altLang="pt-BR" dirty="0">
              <a:solidFill>
                <a:schemeClr val="bg1"/>
              </a:solidFill>
            </a:endParaRPr>
          </a:p>
          <a:p>
            <a:r>
              <a:rPr lang="pt-BR" altLang="pt-BR" sz="2800" dirty="0">
                <a:solidFill>
                  <a:schemeClr val="bg1"/>
                </a:solidFill>
              </a:rPr>
              <a:t>Amém.</a:t>
            </a:r>
          </a:p>
          <a:p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" y="-15535"/>
            <a:ext cx="12195515" cy="6873536"/>
          </a:xfrm>
          <a:prstGeom prst="rect">
            <a:avLst/>
          </a:prstGeom>
        </p:spPr>
      </p:pic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07368" y="416435"/>
            <a:ext cx="10803632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400" b="1" dirty="0">
                <a:solidFill>
                  <a:srgbClr val="A05335"/>
                </a:solidFill>
                <a:latin typeface="+mn-lt"/>
              </a:rPr>
              <a:t>A Importância do planejamento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41079" y="2547650"/>
            <a:ext cx="4968875" cy="2089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pt-BR" altLang="pt-BR" sz="3600" dirty="0"/>
              <a:t>O planejamento da comunidade é o </a:t>
            </a:r>
            <a:r>
              <a:rPr lang="pt-BR" altLang="pt-BR" sz="3600" b="1" dirty="0">
                <a:solidFill>
                  <a:srgbClr val="A05335"/>
                </a:solidFill>
              </a:rPr>
              <a:t>alicerce</a:t>
            </a:r>
            <a:r>
              <a:rPr lang="pt-BR" altLang="pt-BR" sz="3600" dirty="0"/>
              <a:t> do plano de ação missionária da Igreja.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41079" y="5517232"/>
            <a:ext cx="10513168" cy="15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defRPr/>
            </a:pPr>
            <a:r>
              <a:rPr lang="pt-BR" sz="3200" kern="0" dirty="0">
                <a:latin typeface="+mn-lt"/>
              </a:rPr>
              <a:t>O planejamento acontece </a:t>
            </a:r>
            <a:br>
              <a:rPr lang="pt-BR" sz="3200" kern="0" dirty="0">
                <a:latin typeface="+mn-lt"/>
              </a:rPr>
            </a:br>
            <a:r>
              <a:rPr lang="pt-BR" sz="3200" kern="0" dirty="0">
                <a:latin typeface="+mn-lt"/>
              </a:rPr>
              <a:t>na </a:t>
            </a:r>
            <a:r>
              <a:rPr lang="pt-BR" sz="3200" b="1" kern="0" dirty="0">
                <a:solidFill>
                  <a:srgbClr val="A05335"/>
                </a:solidFill>
                <a:latin typeface="+mn-lt"/>
              </a:rPr>
              <a:t>comunidade</a:t>
            </a:r>
            <a:r>
              <a:rPr lang="pt-BR" sz="3200" kern="0" dirty="0">
                <a:latin typeface="+mn-lt"/>
              </a:rPr>
              <a:t> e é realizado sob o foco da missão de Deus.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2534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Esta e outras propostas metodológicas (PDF e PPT) são parte complementar e gratuita do Guia para o Presbitério da IECLB (Série Educação Cristã Contínua, Editora Sinodal, 2010). Elas podem ser acessadas no </a:t>
            </a:r>
            <a:r>
              <a:rPr kumimoji="0" lang="pt-BR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Portal Luterano 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por meio do 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link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 ou 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QR </a:t>
            </a:r>
            <a:r>
              <a:rPr kumimoji="0" lang="pt-BR" sz="3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Code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abaixo: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709" y="3484605"/>
            <a:ext cx="834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5B9BD5">
                    <a:lumMod val="75000"/>
                  </a:srgbClr>
                </a:solidFill>
                <a:cs typeface="Calibri" panose="020F0502020204030204" pitchFamily="34" charset="0"/>
              </a:rPr>
              <a:t>http://www.luterano.org.br/guia-para-o-presbiterio/</a:t>
            </a:r>
            <a:endParaRPr lang="pt-BR" sz="2400" b="1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+mn-lt"/>
              </a:rPr>
              <a:t>O que significa planejamento?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281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Quem somos?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O que queremos ser?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Como chegaremos lá?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Quem fará?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Quando faremos?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Por que faremos? (qual a nossa motivação?)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Quanto vai custar?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12216536" cy="68853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548680"/>
            <a:ext cx="6552728" cy="816864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548680"/>
            <a:ext cx="6048672" cy="8651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A05335"/>
                </a:solidFill>
                <a:latin typeface="+mn-lt"/>
              </a:rPr>
              <a:t>O que significa planejar?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663952" y="1556792"/>
            <a:ext cx="5976664" cy="218095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r>
              <a:rPr lang="pt-BR" sz="3600" dirty="0">
                <a:solidFill>
                  <a:srgbClr val="BC7F58"/>
                </a:solidFill>
              </a:rPr>
              <a:t>Planejamento é o processo de estabelecer objetivos a curto, médio e longo prazo e o que deve ser feito para alcançá-los</a:t>
            </a:r>
            <a:r>
              <a:rPr lang="pt-BR" sz="3200" dirty="0">
                <a:solidFill>
                  <a:srgbClr val="BC7F58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79976" y="42019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OBJETIVO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24192" y="49948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QUANDO?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840416" y="49948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COMO?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5"/>
            <a:ext cx="12200384" cy="6871555"/>
          </a:xfrm>
          <a:prstGeom prst="rect">
            <a:avLst/>
          </a:prstGeom>
        </p:spPr>
      </p:pic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9118" y="191581"/>
            <a:ext cx="121920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Visão – Missão – Valores</a:t>
            </a:r>
          </a:p>
        </p:txBody>
      </p:sp>
      <p:sp>
        <p:nvSpPr>
          <p:cNvPr id="31748" name="Espaço Reservado para Conteúdo 2"/>
          <p:cNvSpPr>
            <a:spLocks noGrp="1"/>
          </p:cNvSpPr>
          <p:nvPr>
            <p:ph idx="1"/>
          </p:nvPr>
        </p:nvSpPr>
        <p:spPr>
          <a:xfrm>
            <a:off x="6744072" y="1991266"/>
            <a:ext cx="5040560" cy="309391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dirty="0"/>
              <a:t>O planejamento fundamenta-se na </a:t>
            </a:r>
            <a:r>
              <a:rPr lang="pt-BR" altLang="pt-BR" sz="3600" b="1" dirty="0">
                <a:solidFill>
                  <a:schemeClr val="accent2">
                    <a:lumMod val="75000"/>
                  </a:schemeClr>
                </a:solidFill>
              </a:rPr>
              <a:t>visão</a:t>
            </a:r>
            <a:r>
              <a:rPr lang="pt-BR" altLang="pt-BR" sz="3600" b="1" dirty="0"/>
              <a:t> </a:t>
            </a:r>
            <a:r>
              <a:rPr lang="pt-BR" altLang="pt-BR" sz="3600" dirty="0"/>
              <a:t>que temos para a comunidade, na compreensão da sua </a:t>
            </a:r>
            <a:r>
              <a:rPr lang="pt-BR" altLang="pt-BR" sz="3600" b="1" dirty="0">
                <a:solidFill>
                  <a:schemeClr val="accent2">
                    <a:lumMod val="75000"/>
                  </a:schemeClr>
                </a:solidFill>
              </a:rPr>
              <a:t>missão</a:t>
            </a:r>
            <a:r>
              <a:rPr lang="pt-BR" altLang="pt-BR" sz="3600" dirty="0"/>
              <a:t> e de seus </a:t>
            </a:r>
            <a:r>
              <a:rPr lang="pt-BR" altLang="pt-BR" sz="3600" b="1" dirty="0">
                <a:solidFill>
                  <a:schemeClr val="accent2">
                    <a:lumMod val="75000"/>
                  </a:schemeClr>
                </a:solidFill>
              </a:rPr>
              <a:t>valores</a:t>
            </a:r>
            <a:r>
              <a:rPr lang="pt-BR" altLang="pt-BR" sz="3600" i="1" dirty="0"/>
              <a:t>.</a:t>
            </a:r>
            <a:endParaRPr lang="pt-BR" altLang="pt-BR" sz="36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" y="0"/>
            <a:ext cx="12189844" cy="652534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535" y="6124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974D2A"/>
                </a:solidFill>
                <a:latin typeface="+mn-lt"/>
              </a:rPr>
              <a:t>Visão – Missão – Valores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7408" y="304111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VISÃO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39816" y="30411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MISSÃO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12224" y="301918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VALORES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15480" y="400506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Onde queremos chegar?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87888" y="413420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Para que existimos?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472264" y="4091816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Do que não abrimos mão?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38"/>
            <a:ext cx="12192001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8200" y="2568621"/>
            <a:ext cx="5832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3200" dirty="0">
                <a:cs typeface="Calibri" pitchFamily="34" charset="0"/>
              </a:rPr>
              <a:t>A missão da Igreja Evangélica de Confissão Luterana no Brasil é propagar o Evangelho de Jesus Cristo, estimulando a sua vivência pessoal, na família e na comunidade, promovendo a paz, a justiça e o amor na sociedade brasileira e no mundo</a:t>
            </a:r>
            <a:r>
              <a:rPr lang="pt-BR" sz="3200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428"/>
            <a:ext cx="5407152" cy="8168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" y="1716576"/>
            <a:ext cx="540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 MISSÃO DA IECLB</a:t>
            </a:r>
          </a:p>
        </p:txBody>
      </p:sp>
      <p:sp>
        <p:nvSpPr>
          <p:cNvPr id="14" name="Título 15"/>
          <p:cNvSpPr txBox="1">
            <a:spLocks/>
          </p:cNvSpPr>
          <p:nvPr/>
        </p:nvSpPr>
        <p:spPr>
          <a:xfrm>
            <a:off x="0" y="103017"/>
            <a:ext cx="7032104" cy="109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PAMI 2008 - 2012</a:t>
            </a: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38"/>
            <a:ext cx="12192001" cy="6858000"/>
          </a:xfrm>
          <a:prstGeom prst="rect">
            <a:avLst/>
          </a:prstGeom>
        </p:spPr>
      </p:pic>
      <p:sp>
        <p:nvSpPr>
          <p:cNvPr id="9" name="Título 15"/>
          <p:cNvSpPr txBox="1">
            <a:spLocks/>
          </p:cNvSpPr>
          <p:nvPr/>
        </p:nvSpPr>
        <p:spPr>
          <a:xfrm>
            <a:off x="0" y="103017"/>
            <a:ext cx="7032104" cy="109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PAMI 2008 - 2012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1424" y="2569328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3200" dirty="0">
                <a:cs typeface="Calibri" pitchFamily="34" charset="0"/>
              </a:rPr>
              <a:t>Ser reconhecida como Igreja de comunidades atrativas, inclusivas e missionárias, que atuam em fidelidade ao evangelho de Jesus Cristo, destacando-se pelo testemunho do amor de Deus, pelo serviço em favor da dignidade humana e pelo respeito à criação.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428"/>
            <a:ext cx="5407152" cy="81686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-2" y="1716576"/>
            <a:ext cx="540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 VISÃO DA IECLB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1108</Words>
  <Application>Microsoft Office PowerPoint</Application>
  <PresentationFormat>Widescreen</PresentationFormat>
  <Paragraphs>169</Paragraphs>
  <Slides>30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Tema do Office</vt:lpstr>
      <vt:lpstr>Planejando a comunidade</vt:lpstr>
      <vt:lpstr>Apresentação do PowerPoint</vt:lpstr>
      <vt:lpstr>A Importância do planejamento</vt:lpstr>
      <vt:lpstr>O que significa planejamento?</vt:lpstr>
      <vt:lpstr>O que significa planejar? </vt:lpstr>
      <vt:lpstr>Visão – Missão – Valores</vt:lpstr>
      <vt:lpstr>Apresentação do PowerPoint</vt:lpstr>
      <vt:lpstr>Apresentação do PowerPoint</vt:lpstr>
      <vt:lpstr>Apresentação do PowerPoint</vt:lpstr>
      <vt:lpstr>PAMI 2008 - 2012</vt:lpstr>
      <vt:lpstr>PARA QUE PLANEJAR? </vt:lpstr>
      <vt:lpstr>Implicações  do  planejamento</vt:lpstr>
      <vt:lpstr>Não perder de vista</vt:lpstr>
      <vt:lpstr>Como fazer  planejamento?</vt:lpstr>
      <vt:lpstr>1. Nossa identidade como comunidade</vt:lpstr>
      <vt:lpstr>Apresentação do PowerPoint</vt:lpstr>
      <vt:lpstr>3. Forças,  fraquezas,  ameaças,  oportunidades </vt:lpstr>
      <vt:lpstr>4. Interpretar dados e estabelecer prioridades</vt:lpstr>
      <vt:lpstr>5. Elaborar as ações estratégicas</vt:lpstr>
      <vt:lpstr>6. Definir atividades, prazos, responsabilidades e recursos</vt:lpstr>
      <vt:lpstr>7. Avaliar e definir modos de monitoramento do plano</vt:lpstr>
      <vt:lpstr>8. Celebrar</vt:lpstr>
      <vt:lpstr>Gestão comunitária e novos desafios</vt:lpstr>
      <vt:lpstr>Apresentação do PowerPoint</vt:lpstr>
      <vt:lpstr>Planejar em conjunto a missão de Deus</vt:lpstr>
      <vt:lpstr>Apresentação do PowerPoint</vt:lpstr>
      <vt:lpstr>Eixos transversais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MISSÃO DE DEUS  NOSSA PAIXÃO</dc:title>
  <dc:creator>Usuario</dc:creator>
  <cp:lastModifiedBy>Daniela Hack</cp:lastModifiedBy>
  <cp:revision>225</cp:revision>
  <dcterms:created xsi:type="dcterms:W3CDTF">2009-08-12T10:56:21Z</dcterms:created>
  <dcterms:modified xsi:type="dcterms:W3CDTF">2024-05-29T21:04:12Z</dcterms:modified>
</cp:coreProperties>
</file>