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9"/>
  </p:notesMasterIdLst>
  <p:sldIdLst>
    <p:sldId id="256" r:id="rId3"/>
    <p:sldId id="258" r:id="rId4"/>
    <p:sldId id="295" r:id="rId5"/>
    <p:sldId id="298" r:id="rId6"/>
    <p:sldId id="299" r:id="rId7"/>
    <p:sldId id="290" r:id="rId8"/>
    <p:sldId id="261" r:id="rId9"/>
    <p:sldId id="307" r:id="rId10"/>
    <p:sldId id="265" r:id="rId11"/>
    <p:sldId id="266" r:id="rId12"/>
    <p:sldId id="301" r:id="rId13"/>
    <p:sldId id="268" r:id="rId14"/>
    <p:sldId id="296" r:id="rId15"/>
    <p:sldId id="270" r:id="rId16"/>
    <p:sldId id="271" r:id="rId17"/>
    <p:sldId id="300" r:id="rId18"/>
    <p:sldId id="273" r:id="rId19"/>
    <p:sldId id="274" r:id="rId20"/>
    <p:sldId id="305" r:id="rId21"/>
    <p:sldId id="306" r:id="rId22"/>
    <p:sldId id="297" r:id="rId23"/>
    <p:sldId id="277" r:id="rId24"/>
    <p:sldId id="278" r:id="rId25"/>
    <p:sldId id="304" r:id="rId26"/>
    <p:sldId id="279" r:id="rId27"/>
    <p:sldId id="308" r:id="rId28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6A53"/>
    <a:srgbClr val="933132"/>
    <a:srgbClr val="3D5D96"/>
    <a:srgbClr val="D32F47"/>
    <a:srgbClr val="C46C58"/>
    <a:srgbClr val="424456"/>
    <a:srgbClr val="374667"/>
    <a:srgbClr val="FFCC66"/>
    <a:srgbClr val="1B1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>
      <p:cViewPr varScale="1">
        <p:scale>
          <a:sx n="48" d="100"/>
          <a:sy n="48" d="100"/>
        </p:scale>
        <p:origin x="77" y="53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40B006-7749-470F-B5B1-0D43027DCEC6}" type="datetimeFigureOut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CDB759-3EC0-4EEF-921E-80AEA44FC30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08469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4C4B16D3-27EA-4259-B468-8890E0F83D4C}" type="slidenum">
              <a:rPr lang="pt-BR" altLang="pt-BR">
                <a:latin typeface="Calibri" panose="020F0502020204030204" pitchFamily="34" charset="0"/>
              </a:rPr>
              <a:pPr/>
              <a:t>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92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5E6D5278-31AA-4467-A066-52854E4D402F}" type="slidenum">
              <a:rPr lang="pt-BR" altLang="pt-BR">
                <a:latin typeface="Calibri" panose="020F0502020204030204" pitchFamily="34" charset="0"/>
              </a:rPr>
              <a:pPr/>
              <a:t>10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69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162109AF-AEF8-46C0-B0E8-9A782DF9C46B}" type="slidenum">
              <a:rPr lang="pt-BR" altLang="pt-BR">
                <a:latin typeface="Calibri" panose="020F0502020204030204" pitchFamily="34" charset="0"/>
              </a:rPr>
              <a:pPr/>
              <a:t>11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28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C5551381-8FB2-4C6D-9888-17B56DC317CF}" type="slidenum">
              <a:rPr lang="pt-BR" altLang="pt-BR">
                <a:latin typeface="Calibri" panose="020F0502020204030204" pitchFamily="34" charset="0"/>
              </a:rPr>
              <a:pPr/>
              <a:t>12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977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6A6FD8EC-E50B-4EBF-8744-195E42AAF69B}" type="slidenum">
              <a:rPr lang="pt-BR" altLang="pt-BR">
                <a:latin typeface="Calibri" panose="020F0502020204030204" pitchFamily="34" charset="0"/>
              </a:rPr>
              <a:pPr/>
              <a:t>13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75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B8F9E56C-44AA-43AB-99FD-E924D663CCAA}" type="slidenum">
              <a:rPr lang="pt-BR" altLang="pt-BR">
                <a:latin typeface="Calibri" panose="020F0502020204030204" pitchFamily="34" charset="0"/>
              </a:rPr>
              <a:pPr/>
              <a:t>14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15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1F34CFD1-C5CD-4A2E-9C9D-088542881B04}" type="slidenum">
              <a:rPr lang="pt-BR" altLang="pt-BR">
                <a:latin typeface="Calibri" panose="020F0502020204030204" pitchFamily="34" charset="0"/>
              </a:rPr>
              <a:pPr/>
              <a:t>15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65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dirty="0"/>
              <a:t>Imagem: http://juntos2010.blogspot.com/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6C96F20E-04CB-4AD7-A9C1-5FACB6221AC4}" type="slidenum">
              <a:rPr lang="pt-BR" altLang="pt-BR">
                <a:latin typeface="Calibri" panose="020F0502020204030204" pitchFamily="34" charset="0"/>
              </a:rPr>
              <a:pPr/>
              <a:t>16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63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551A519D-A363-46D5-9A9A-A5585813F6F9}" type="slidenum">
              <a:rPr lang="pt-BR" altLang="pt-BR">
                <a:latin typeface="Calibri" panose="020F0502020204030204" pitchFamily="34" charset="0"/>
              </a:rPr>
              <a:pPr/>
              <a:t>17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86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DC2B0B2F-7C4B-417D-9A86-9834DE89CC1A}" type="slidenum">
              <a:rPr lang="pt-BR" altLang="pt-BR">
                <a:latin typeface="Calibri" panose="020F0502020204030204" pitchFamily="34" charset="0"/>
              </a:rPr>
              <a:pPr/>
              <a:t>18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54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635D217F-DA77-47C9-A2FD-956871ED8743}" type="slidenum">
              <a:rPr lang="pt-BR" altLang="pt-BR">
                <a:latin typeface="Calibri" panose="020F0502020204030204" pitchFamily="34" charset="0"/>
              </a:rPr>
              <a:pPr/>
              <a:t>19</a:t>
            </a:fld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9736DB1-7229-4E24-AB3C-AF6FB2BBA1CA}" type="slidenum">
              <a:rPr lang="pt-BR" altLang="pt-BR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19</a:t>
            </a:fld>
            <a:endParaRPr lang="pt-BR" altLang="pt-B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1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7ADD861F-45FE-40E1-981C-8980E0EA6CC2}" type="slidenum">
              <a:rPr lang="pt-BR" altLang="pt-BR">
                <a:latin typeface="Calibri" panose="020F0502020204030204" pitchFamily="34" charset="0"/>
              </a:rPr>
              <a:pPr/>
              <a:t>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66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879D1906-29AD-49C8-BF3C-7F82F91F3F53}" type="slidenum">
              <a:rPr lang="pt-BR" altLang="pt-BR">
                <a:latin typeface="Calibri" panose="020F0502020204030204" pitchFamily="34" charset="0"/>
              </a:rPr>
              <a:pPr/>
              <a:t>20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86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4241CA90-B964-4FDF-8EB0-C31C34538D62}" type="slidenum">
              <a:rPr lang="pt-BR" altLang="pt-BR">
                <a:latin typeface="Calibri" panose="020F0502020204030204" pitchFamily="34" charset="0"/>
              </a:rPr>
              <a:pPr/>
              <a:t>21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81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BF413CA2-0AC0-454C-A6D0-176DDCABD587}" type="slidenum">
              <a:rPr lang="pt-BR" altLang="pt-BR">
                <a:latin typeface="Calibri" panose="020F0502020204030204" pitchFamily="34" charset="0"/>
              </a:rPr>
              <a:pPr/>
              <a:t>22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13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A1155EC8-96B8-439C-852B-8E1B0944108E}" type="slidenum">
              <a:rPr lang="pt-BR" altLang="pt-BR">
                <a:latin typeface="Calibri" panose="020F0502020204030204" pitchFamily="34" charset="0"/>
              </a:rPr>
              <a:pPr/>
              <a:t>23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7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CDA0AB88-F9AA-4AA0-B6E4-C92CB5FB2482}" type="slidenum">
              <a:rPr lang="pt-BR" altLang="pt-BR">
                <a:latin typeface="Calibri" panose="020F0502020204030204" pitchFamily="34" charset="0"/>
              </a:rPr>
              <a:pPr/>
              <a:t>24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90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798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9980BE4A-6891-4497-BD05-620D177476C9}" type="slidenum">
              <a:rPr lang="pt-BR" altLang="pt-BR">
                <a:latin typeface="Calibri" panose="020F0502020204030204" pitchFamily="34" charset="0"/>
              </a:rPr>
              <a:pPr/>
              <a:t>25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1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879D8128-AC97-4298-BD44-CDE3D5FF34AC}" type="slidenum">
              <a:rPr lang="pt-BR" altLang="pt-BR">
                <a:latin typeface="Calibri" panose="020F0502020204030204" pitchFamily="34" charset="0"/>
              </a:rPr>
              <a:pPr/>
              <a:t>3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04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78C10795-D76A-4110-9B66-D9101D0B4F18}" type="slidenum">
              <a:rPr lang="pt-BR" altLang="pt-BR">
                <a:latin typeface="Calibri" panose="020F0502020204030204" pitchFamily="34" charset="0"/>
              </a:rPr>
              <a:pPr/>
              <a:t>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71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10F7BC81-3124-4CD1-B54E-CEAE535F8AAC}" type="slidenum">
              <a:rPr lang="pt-BR" altLang="pt-BR">
                <a:latin typeface="Calibri" panose="020F0502020204030204" pitchFamily="34" charset="0"/>
              </a:rPr>
              <a:pPr/>
              <a:t>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91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10AAB502-FC03-457B-92A4-C8CC8F4F0825}" type="slidenum">
              <a:rPr lang="pt-BR" altLang="pt-BR">
                <a:latin typeface="Calibri" panose="020F0502020204030204" pitchFamily="34" charset="0"/>
              </a:rPr>
              <a:pPr/>
              <a:t>6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60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dirty="0"/>
              <a:t>Imagem baú: http://www.sxc.hu/browse.phtml?f=download&amp;id=1284036</a:t>
            </a:r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58F2A06D-AFCC-414D-A68D-A334C2C9487D}" type="slidenum">
              <a:rPr lang="pt-BR" altLang="pt-BR">
                <a:latin typeface="Calibri" panose="020F0502020204030204" pitchFamily="34" charset="0"/>
              </a:rPr>
              <a:pPr/>
              <a:t>7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AF8F367E-ED39-4A97-85AE-910E25053FCC}" type="slidenum">
              <a:rPr lang="pt-BR" altLang="pt-BR">
                <a:latin typeface="Calibri" panose="020F0502020204030204" pitchFamily="34" charset="0"/>
              </a:rPr>
              <a:pPr/>
              <a:t>8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69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fld id="{211C6420-395F-4905-957F-4B4E29CFBCBB}" type="slidenum">
              <a:rPr lang="pt-BR" altLang="pt-BR">
                <a:latin typeface="Calibri" panose="020F0502020204030204" pitchFamily="34" charset="0"/>
              </a:rPr>
              <a:pPr/>
              <a:t>9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9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D775E-0443-44B2-B3AB-6B56968CDE75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0D14-DA05-401B-B52D-53B91405E51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98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4AE06-975A-4776-AAD6-D18D5F6FF7AA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8DD76-3884-43BD-8205-ACA9823645A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1582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1E95D-4F6A-417B-81C0-6D3E42C3A23B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9CEF5-7023-4F95-AFE9-C83BA173F73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674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7"/>
          <p:cNvSpPr>
            <a:spLocks noGrp="1"/>
          </p:cNvSpPr>
          <p:nvPr>
            <p:ph idx="1"/>
          </p:nvPr>
        </p:nvSpPr>
        <p:spPr>
          <a:xfrm>
            <a:off x="609601" y="1600201"/>
            <a:ext cx="10970684" cy="452437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idx="10"/>
          </p:nvPr>
        </p:nvSpPr>
        <p:spPr>
          <a:xfrm>
            <a:off x="7416801" y="6400800"/>
            <a:ext cx="4002617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6434BD2-8220-441C-B9C8-BC024EDDE92B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383C98-4215-4EAF-8E77-032AEF53AA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0860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 flipV="1">
            <a:off x="7213600" y="3933825"/>
            <a:ext cx="4978400" cy="793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etângulo de cantos arredondados 4"/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ângulo 5"/>
          <p:cNvSpPr/>
          <p:nvPr userDrawn="1"/>
        </p:nvSpPr>
        <p:spPr>
          <a:xfrm>
            <a:off x="0" y="3644900"/>
            <a:ext cx="12192000" cy="215900"/>
          </a:xfrm>
          <a:prstGeom prst="rect">
            <a:avLst/>
          </a:prstGeom>
          <a:solidFill>
            <a:schemeClr val="accent4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accent5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  <a:endParaRPr lang="en-US" dirty="0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4751918" y="6400800"/>
            <a:ext cx="2531533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4CC8AF-B9B3-46F9-B712-E13E2BDBD9A2}" type="datetime1">
              <a:rPr lang="pt-BR"/>
              <a:pPr>
                <a:defRPr/>
              </a:pPr>
              <a:t>29/05/2024</a:t>
            </a:fld>
            <a:endParaRPr lang="pt-BR" dirty="0"/>
          </a:p>
        </p:txBody>
      </p:sp>
      <p:sp>
        <p:nvSpPr>
          <p:cNvPr id="11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17272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1195051" y="6492876"/>
            <a:ext cx="996949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59E34B-4145-4E40-ACC5-A651134A020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145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E5B3796-BA6E-4145-9357-F6406C6828E9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D25973-F8D2-4FDD-A8B7-6A143F90493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1895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AE1F8AE-F54C-4160-BA65-2AAD4C195D0F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D7A8E3-141C-4C4F-98D4-BB6CB28F64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4419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DE6981A-9CC2-441C-AF54-DB2572618FC8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18EDE4-470A-4418-8F20-C6640922B4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2247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25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 rtlCol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4A9511-4216-4137-8F66-DE7576AD219E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8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0376E1-5F19-4FAB-83CA-6D313CCD06B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9" name="Espaço Reservado para Rodapé 27"/>
          <p:cNvSpPr>
            <a:spLocks noGrp="1"/>
          </p:cNvSpPr>
          <p:nvPr>
            <p:ph type="ftr" sz="quarter" idx="12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 rtlCol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982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E14FC62-DC9F-44E4-933D-79824E39BAA0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0898717" y="1588"/>
            <a:ext cx="1016000" cy="3667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771801-E71C-41C8-B08D-9A20E2AEDEF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9385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C8B8876-6688-406A-9B1F-36CDAEED287A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E2748F-38A0-425D-915D-3DDD8E65D7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630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53E79-C5D3-477B-9D70-852C6B6EE968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</p:spPr>
        <p:txBody>
          <a:bodyPr/>
          <a:lstStyle>
            <a:lvl1pPr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D5D7E9C-5B64-4211-9219-4B029C2734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2239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1F28D2-89D0-4BB7-9C9C-63945708EFA8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C4B8C8-563B-42FF-B0FD-760784C259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966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675A60-B3A1-4355-8C46-7DEF908B8C5F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BA6831-669D-4706-81C5-A860374A102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8463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06FD4F9-6DE9-4844-B950-3A625F7F86EE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4A48C8-F703-4EA3-A632-172E5846ED2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0039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EB181E6-6BB8-4AE2-8CA8-D34CBEDB7C40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96F423-1C85-4FBA-818C-5CD4E8FD1D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7841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7"/>
          <p:cNvSpPr>
            <a:spLocks noGrp="1"/>
          </p:cNvSpPr>
          <p:nvPr>
            <p:ph idx="1"/>
          </p:nvPr>
        </p:nvSpPr>
        <p:spPr>
          <a:xfrm>
            <a:off x="609601" y="1600201"/>
            <a:ext cx="10970684" cy="452437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idx="10"/>
          </p:nvPr>
        </p:nvSpPr>
        <p:spPr>
          <a:xfrm>
            <a:off x="7416801" y="6400800"/>
            <a:ext cx="4002617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6434BD2-8220-441C-B9C8-BC024EDDE92B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383C98-4215-4EAF-8E77-032AEF53AA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231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FBC1A-B16C-4AB1-88B4-363E33059C5B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35FD2-47F4-4B19-94B5-49C00E774F6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53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C75A9-636A-47C7-8DD8-85A5988123D4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EE602-037E-49C3-8BCF-13D551A557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803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A3E4-F207-4001-941D-2B990C255A62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0236C-B6A1-453C-BC51-688D39D338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604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A6068-4DE6-4FEB-972E-57D8D6B523B3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8D67F-59CD-412B-B42E-E58AA558D9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694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AA5CD-9C66-43EA-BEDF-8559FC85E0E8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196D-FC13-403F-9454-C83F40BD899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945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7A272-E695-4345-9A05-F9CD29B971E6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E2403-9A95-4C6E-A5EC-92FD84E7F18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012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2B8E-C200-403C-8DF7-4649EEF7DA2A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7139-24D3-4B46-A592-89AFFFF53E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397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93436C-1932-474A-8BBE-D2F1D385E2F5}" type="datetime1">
              <a:rPr lang="pt-BR"/>
              <a:pPr>
                <a:defRPr/>
              </a:pPr>
              <a:t>29/05/2024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156700" y="642143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677A599-EF62-4EB3-9BE2-CE7C0648E1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800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83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0" y="366714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tângulo 28"/>
          <p:cNvSpPr/>
          <p:nvPr/>
        </p:nvSpPr>
        <p:spPr>
          <a:xfrm>
            <a:off x="0" y="0"/>
            <a:ext cx="12192000" cy="1557338"/>
          </a:xfrm>
          <a:prstGeom prst="rect">
            <a:avLst/>
          </a:prstGeom>
          <a:solidFill>
            <a:schemeClr val="accent5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tângulo 29"/>
          <p:cNvSpPr/>
          <p:nvPr/>
        </p:nvSpPr>
        <p:spPr>
          <a:xfrm>
            <a:off x="0" y="1609725"/>
            <a:ext cx="12192000" cy="90488"/>
          </a:xfrm>
          <a:prstGeom prst="rect">
            <a:avLst/>
          </a:prstGeom>
          <a:solidFill>
            <a:schemeClr val="accent4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7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2734733" y="201614"/>
            <a:ext cx="931333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3078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31800" y="1916114"/>
            <a:ext cx="113284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1176000" y="6492876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mtClean="0"/>
            </a:lvl1pPr>
          </a:lstStyle>
          <a:p>
            <a:pPr>
              <a:defRPr/>
            </a:pPr>
            <a:fld id="{D35DC528-D696-4661-A847-71604FBAFFA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pic>
        <p:nvPicPr>
          <p:cNvPr id="3080" name="Picture 5" descr="C:\Users\EngelVoigt\Desktop\unidade12b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76200"/>
            <a:ext cx="2741084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anose="020B0603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anose="020B0603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anose="020B0603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anose="020B0603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anose="020B0603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anose="020B0603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anose="020B0603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anose="020B0603020202020204" pitchFamily="34" charset="0"/>
        </a:defRPr>
      </a:lvl9pPr>
    </p:titleStyle>
    <p:bodyStyle>
      <a:lvl1pPr marL="365125" indent="-365125" algn="l" rtl="0" eaLnBrk="0" fontAlgn="base" hangingPunct="0">
        <a:spcBef>
          <a:spcPts val="300"/>
        </a:spcBef>
        <a:spcAft>
          <a:spcPct val="0"/>
        </a:spcAft>
        <a:buClr>
          <a:srgbClr val="8B5D3D"/>
        </a:buClr>
        <a:buSzPct val="80000"/>
        <a:buFont typeface="Wingdings" panose="05000000000000000000" pitchFamily="2" charset="2"/>
        <a:buChar char="v"/>
        <a:defRPr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rgbClr val="8B5D3D"/>
        </a:buClr>
        <a:buFont typeface="Georgia" panose="02040502050405020303" pitchFamily="18" charset="0"/>
        <a:buChar char="▫"/>
        <a:defRPr sz="2800" kern="1200">
          <a:solidFill>
            <a:srgbClr val="8B5D3D"/>
          </a:solidFill>
          <a:latin typeface="Calibri" pitchFamily="34" charset="0"/>
          <a:ea typeface="+mn-ea"/>
          <a:cs typeface="Calibri" pitchFamily="34" charset="0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rgbClr val="8B5D3D"/>
        </a:buClr>
        <a:buFont typeface="Wingdings 2" panose="05020102010507070707" pitchFamily="18" charset="2"/>
        <a:buChar char=""/>
        <a:defRPr sz="2600" kern="1200">
          <a:solidFill>
            <a:srgbClr val="8B5D3D"/>
          </a:solidFill>
          <a:latin typeface="Calibri" pitchFamily="34" charset="0"/>
          <a:ea typeface="+mn-ea"/>
          <a:cs typeface="Calibri" pitchFamily="34" charset="0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rgbClr val="8B5D3D"/>
        </a:buClr>
        <a:buFont typeface="Wingdings 2" panose="05020102010507070707" pitchFamily="18" charset="2"/>
        <a:buChar char=""/>
        <a:defRPr sz="2400" kern="1200">
          <a:solidFill>
            <a:srgbClr val="8B5D3D"/>
          </a:solidFill>
          <a:latin typeface="Calibri" pitchFamily="34" charset="0"/>
          <a:ea typeface="+mn-ea"/>
          <a:cs typeface="Calibri" pitchFamily="34" charset="0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8B5D3D"/>
        </a:buClr>
        <a:buFont typeface="Georgia" panose="02040502050405020303" pitchFamily="18" charset="0"/>
        <a:buChar char="▫"/>
        <a:defRPr sz="2200" kern="1200">
          <a:solidFill>
            <a:srgbClr val="8B5D3D"/>
          </a:solidFill>
          <a:latin typeface="Calibri" pitchFamily="34" charset="0"/>
          <a:ea typeface="+mn-ea"/>
          <a:cs typeface="Calibri" pitchFamily="34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4.jpe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9698" name="Título 1"/>
          <p:cNvSpPr>
            <a:spLocks noGrp="1"/>
          </p:cNvSpPr>
          <p:nvPr>
            <p:ph type="ctrTitle"/>
          </p:nvPr>
        </p:nvSpPr>
        <p:spPr>
          <a:xfrm>
            <a:off x="6047029" y="764704"/>
            <a:ext cx="5617070" cy="1728317"/>
          </a:xfrm>
        </p:spPr>
        <p:txBody>
          <a:bodyPr/>
          <a:lstStyle/>
          <a:p>
            <a:pPr eaLnBrk="1" hangingPunct="1"/>
            <a:r>
              <a:rPr lang="pt-BR" altLang="pt-BR" sz="6000" b="1" dirty="0">
                <a:solidFill>
                  <a:srgbClr val="933132"/>
                </a:solidFill>
                <a:latin typeface="+mn-lt"/>
              </a:rPr>
              <a:t>Comunicação e</a:t>
            </a:r>
            <a:br>
              <a:rPr lang="pt-BR" altLang="pt-BR" sz="6000" b="1" dirty="0">
                <a:solidFill>
                  <a:srgbClr val="933132"/>
                </a:solidFill>
                <a:latin typeface="+mn-lt"/>
              </a:rPr>
            </a:br>
            <a:r>
              <a:rPr lang="pt-BR" altLang="pt-BR" sz="6000" b="1" dirty="0">
                <a:solidFill>
                  <a:srgbClr val="933132"/>
                </a:solidFill>
                <a:latin typeface="+mn-lt"/>
              </a:rPr>
              <a:t>visibilidade</a:t>
            </a:r>
          </a:p>
        </p:txBody>
      </p:sp>
      <p:pic>
        <p:nvPicPr>
          <p:cNvPr id="29700" name="Picture 7" descr="D:\sínodo\Logos oficiais\logo_IECL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49" y="4437112"/>
            <a:ext cx="14414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Subtítulo 2"/>
          <p:cNvSpPr txBox="1">
            <a:spLocks/>
          </p:cNvSpPr>
          <p:nvPr/>
        </p:nvSpPr>
        <p:spPr bwMode="auto">
          <a:xfrm>
            <a:off x="6578295" y="2859806"/>
            <a:ext cx="4554537" cy="11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948A54"/>
              </a:buClr>
              <a:buSzPct val="80000"/>
            </a:pPr>
            <a:r>
              <a:rPr lang="pt-BR" altLang="pt-BR" sz="2800" b="1" dirty="0">
                <a:solidFill>
                  <a:srgbClr val="C46A53"/>
                </a:solidFill>
                <a:latin typeface="Calibri" panose="020F0502020204030204" pitchFamily="34" charset="0"/>
                <a:cs typeface="Browallia New" pitchFamily="34" charset="-34"/>
              </a:rPr>
              <a:t>Guia para o presbitério</a:t>
            </a:r>
          </a:p>
          <a:p>
            <a:pPr algn="ctr" eaLnBrk="1" hangingPunct="1">
              <a:buClr>
                <a:srgbClr val="948A54"/>
              </a:buClr>
              <a:buSzPct val="80000"/>
            </a:pPr>
            <a:r>
              <a:rPr lang="pt-BR" altLang="pt-BR" sz="3600" b="1" dirty="0">
                <a:solidFill>
                  <a:srgbClr val="C46C58"/>
                </a:solidFill>
                <a:latin typeface="Calibri" panose="020F0502020204030204" pitchFamily="34" charset="0"/>
                <a:cs typeface="Browallia New" pitchFamily="34" charset="-34"/>
              </a:rPr>
              <a:t>Unidade 12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132" name="Título 1"/>
          <p:cNvSpPr>
            <a:spLocks noGrp="1"/>
          </p:cNvSpPr>
          <p:nvPr>
            <p:ph type="title"/>
          </p:nvPr>
        </p:nvSpPr>
        <p:spPr>
          <a:xfrm>
            <a:off x="119336" y="175420"/>
            <a:ext cx="5544616" cy="877316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rgbClr val="933132"/>
                </a:solidFill>
              </a:rPr>
              <a:t>Dicas práticas </a:t>
            </a:r>
            <a:endParaRPr lang="pt-BR" altLang="pt-BR" dirty="0">
              <a:solidFill>
                <a:srgbClr val="933132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5783288" y="1055339"/>
            <a:ext cx="5544616" cy="87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Boletins e informativos</a:t>
            </a:r>
          </a:p>
        </p:txBody>
      </p:sp>
      <p:sp>
        <p:nvSpPr>
          <p:cNvPr id="8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5" name="CaixaDeTexto 14"/>
          <p:cNvSpPr txBox="1"/>
          <p:nvPr/>
        </p:nvSpPr>
        <p:spPr>
          <a:xfrm rot="21430662">
            <a:off x="732919" y="3388346"/>
            <a:ext cx="30243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Diferentes formas: usando papel e cola, programas </a:t>
            </a:r>
            <a:b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de edição de texto ou programas profissionais </a:t>
            </a:r>
            <a:b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de editoração eletrônica.</a:t>
            </a:r>
          </a:p>
        </p:txBody>
      </p:sp>
      <p:sp>
        <p:nvSpPr>
          <p:cNvPr id="16" name="CaixaDeTexto 15"/>
          <p:cNvSpPr txBox="1"/>
          <p:nvPr/>
        </p:nvSpPr>
        <p:spPr>
          <a:xfrm rot="200718">
            <a:off x="4583936" y="3425932"/>
            <a:ext cx="2902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Deve-se definir a forma: impressão ou apenas versão eletrônica.</a:t>
            </a:r>
          </a:p>
        </p:txBody>
      </p:sp>
      <p:sp>
        <p:nvSpPr>
          <p:cNvPr id="17" name="CaixaDeTexto 16"/>
          <p:cNvSpPr txBox="1"/>
          <p:nvPr/>
        </p:nvSpPr>
        <p:spPr>
          <a:xfrm rot="21136471">
            <a:off x="8284302" y="3136872"/>
            <a:ext cx="310766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No caso de impressão: tamanho (A4 é recomendável), número de páginas e a técnica de impressão (fotocópias, </a:t>
            </a:r>
            <a:r>
              <a:rPr lang="pt-BR" sz="2200" i="1" dirty="0">
                <a:latin typeface="Calibri" panose="020F0502020204030204" pitchFamily="34" charset="0"/>
                <a:cs typeface="Calibri" panose="020F0502020204030204" pitchFamily="34" charset="0"/>
              </a:rPr>
              <a:t>offset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, impressoras etc.).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/>
          <a:stretch/>
        </p:blipFill>
        <p:spPr>
          <a:xfrm>
            <a:off x="10828" y="-1"/>
            <a:ext cx="12181171" cy="685800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119336" y="175420"/>
            <a:ext cx="5544616" cy="87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933132"/>
                </a:solidFill>
              </a:rPr>
              <a:t>Dicas práticas </a:t>
            </a:r>
            <a:endParaRPr lang="pt-BR" altLang="pt-BR" dirty="0">
              <a:solidFill>
                <a:srgbClr val="933132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1427820" y="2996952"/>
            <a:ext cx="2927648" cy="144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Placas de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sinalização</a:t>
            </a:r>
          </a:p>
        </p:txBody>
      </p:sp>
      <p:sp>
        <p:nvSpPr>
          <p:cNvPr id="11" name="CaixaDeTexto 10"/>
          <p:cNvSpPr txBox="1"/>
          <p:nvPr/>
        </p:nvSpPr>
        <p:spPr>
          <a:xfrm rot="21242096">
            <a:off x="5968251" y="1902964"/>
            <a:ext cx="548161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latin typeface="Calibri" panose="020F0502020204030204" pitchFamily="34" charset="0"/>
                <a:cs typeface="Calibri" panose="020F0502020204030204" pitchFamily="34" charset="0"/>
              </a:rPr>
              <a:t>- Informação dirigida para as pessoas membros e para o público externo. </a:t>
            </a:r>
          </a:p>
          <a:p>
            <a:r>
              <a:rPr lang="pt-BR" sz="2500" dirty="0">
                <a:latin typeface="Calibri" panose="020F0502020204030204" pitchFamily="34" charset="0"/>
                <a:cs typeface="Calibri" panose="020F0502020204030204" pitchFamily="34" charset="0"/>
              </a:rPr>
              <a:t>- A comunidade precisa fazer-se conhecida. </a:t>
            </a:r>
          </a:p>
          <a:p>
            <a:pPr marL="342900" indent="-342900">
              <a:buFontTx/>
              <a:buChar char="-"/>
            </a:pPr>
            <a:r>
              <a:rPr lang="pt-BR" sz="2500" dirty="0">
                <a:latin typeface="Calibri" panose="020F0502020204030204" pitchFamily="34" charset="0"/>
                <a:cs typeface="Calibri" panose="020F0502020204030204" pitchFamily="34" charset="0"/>
              </a:rPr>
              <a:t>É importante que os templos </a:t>
            </a:r>
          </a:p>
          <a:p>
            <a:r>
              <a:rPr lang="pt-BR" sz="2500" dirty="0">
                <a:latin typeface="Calibri" panose="020F0502020204030204" pitchFamily="34" charset="0"/>
                <a:cs typeface="Calibri" panose="020F0502020204030204" pitchFamily="34" charset="0"/>
              </a:rPr>
              <a:t>e prédios eclesiásticos sejam identificados com o símbolo da IECLB. </a:t>
            </a:r>
          </a:p>
          <a:p>
            <a:r>
              <a:rPr lang="pt-BR" sz="2500" dirty="0">
                <a:latin typeface="Calibri" panose="020F0502020204030204" pitchFamily="34" charset="0"/>
                <a:cs typeface="Calibri" panose="020F0502020204030204" pitchFamily="34" charset="0"/>
              </a:rPr>
              <a:t>- A forma correta de aplicação do símbolo da IECLB deve ser observada com rigor. </a:t>
            </a:r>
          </a:p>
        </p:txBody>
      </p:sp>
      <p:sp>
        <p:nvSpPr>
          <p:cNvPr id="6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" y="0"/>
            <a:ext cx="12187980" cy="6858000"/>
          </a:xfrm>
          <a:prstGeom prst="rect">
            <a:avLst/>
          </a:prstGeom>
        </p:spPr>
      </p:pic>
      <p:sp>
        <p:nvSpPr>
          <p:cNvPr id="52227" name="Título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4550296" cy="634082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Dicas práticas </a:t>
            </a:r>
            <a:endParaRPr lang="pt-BR" altLang="pt-BR" dirty="0">
              <a:solidFill>
                <a:schemeClr val="bg1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 rot="685987">
            <a:off x="8293606" y="652895"/>
            <a:ext cx="2568024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 dirty="0">
                <a:solidFill>
                  <a:srgbClr val="933132"/>
                </a:solidFill>
              </a:rPr>
              <a:t>Murais</a:t>
            </a:r>
            <a:endParaRPr lang="pt-BR" altLang="pt-BR" dirty="0">
              <a:solidFill>
                <a:srgbClr val="933132"/>
              </a:solidFill>
            </a:endParaRPr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3392" y="2996952"/>
            <a:ext cx="3888432" cy="1435596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933132"/>
                </a:solidFill>
                <a:latin typeface="Calibri" pitchFamily="34" charset="0"/>
                <a:cs typeface="Calibri" pitchFamily="34" charset="0"/>
              </a:rPr>
              <a:t>Recursos disponíveis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623392" y="332656"/>
            <a:ext cx="4550296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bg1"/>
                </a:solidFill>
              </a:rPr>
              <a:t>Dicas práticas </a:t>
            </a:r>
            <a:endParaRPr lang="pt-BR" altLang="pt-BR" dirty="0">
              <a:solidFill>
                <a:schemeClr val="bg1"/>
              </a:solidFill>
            </a:endParaRPr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"/>
            <a:ext cx="12192000" cy="6854518"/>
          </a:xfrm>
          <a:prstGeom prst="rect">
            <a:avLst/>
          </a:prstGeom>
        </p:spPr>
      </p:pic>
      <p:sp>
        <p:nvSpPr>
          <p:cNvPr id="56323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10146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Veículos de </a:t>
            </a:r>
            <a:br>
              <a:rPr lang="pt-BR" altLang="pt-BR" b="1" dirty="0">
                <a:solidFill>
                  <a:schemeClr val="bg1"/>
                </a:solidFill>
              </a:rPr>
            </a:br>
            <a:r>
              <a:rPr lang="pt-BR" altLang="pt-BR" b="1" dirty="0">
                <a:solidFill>
                  <a:schemeClr val="bg1"/>
                </a:solidFill>
              </a:rPr>
              <a:t>comunicação</a:t>
            </a:r>
            <a:r>
              <a:rPr lang="pt-BR" alt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8370" name="Título 1"/>
          <p:cNvSpPr>
            <a:spLocks noGrp="1"/>
          </p:cNvSpPr>
          <p:nvPr>
            <p:ph type="title"/>
          </p:nvPr>
        </p:nvSpPr>
        <p:spPr>
          <a:xfrm>
            <a:off x="7392144" y="274638"/>
            <a:ext cx="4190256" cy="850106"/>
          </a:xfrm>
        </p:spPr>
        <p:txBody>
          <a:bodyPr/>
          <a:lstStyle/>
          <a:p>
            <a:pPr eaLnBrk="1" hangingPunct="1"/>
            <a:r>
              <a:rPr lang="pt-BR" altLang="pt-BR" b="1" dirty="0"/>
              <a:t>Uso de </a:t>
            </a:r>
            <a:r>
              <a:rPr lang="pt-BR" altLang="pt-BR" b="1" i="1" dirty="0"/>
              <a:t>software</a:t>
            </a:r>
            <a:endParaRPr lang="pt-BR" altLang="pt-BR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38666" y="4005064"/>
            <a:ext cx="3097212" cy="576262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pt-BR" b="1" dirty="0">
                <a:solidFill>
                  <a:srgbClr val="FF0000"/>
                </a:solidFill>
              </a:rPr>
              <a:t>Pirataria é crime</a:t>
            </a:r>
            <a:endParaRPr lang="pt-BR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 b="6781"/>
          <a:stretch/>
        </p:blipFill>
        <p:spPr>
          <a:xfrm>
            <a:off x="-16920" y="0"/>
            <a:ext cx="12208920" cy="6857999"/>
          </a:xfrm>
          <a:prstGeom prst="rect">
            <a:avLst/>
          </a:prstGeom>
        </p:spPr>
      </p:pic>
      <p:sp>
        <p:nvSpPr>
          <p:cNvPr id="60418" name="Título 3"/>
          <p:cNvSpPr>
            <a:spLocks noGrp="1"/>
          </p:cNvSpPr>
          <p:nvPr>
            <p:ph type="ctrTitle"/>
          </p:nvPr>
        </p:nvSpPr>
        <p:spPr>
          <a:xfrm>
            <a:off x="2207568" y="260648"/>
            <a:ext cx="8458200" cy="863600"/>
          </a:xfrm>
        </p:spPr>
        <p:txBody>
          <a:bodyPr/>
          <a:lstStyle/>
          <a:p>
            <a:pPr eaLnBrk="1" hangingPunct="1"/>
            <a:r>
              <a:rPr lang="de-DE" altLang="pt-BR" sz="4800" b="1" dirty="0">
                <a:solidFill>
                  <a:schemeClr val="bg1"/>
                </a:solidFill>
              </a:rPr>
              <a:t>Organização de eventos</a:t>
            </a:r>
            <a:endParaRPr lang="pt-BR" altLang="pt-BR" sz="4800" b="1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466" name="Título 1"/>
          <p:cNvSpPr>
            <a:spLocks noGrp="1"/>
          </p:cNvSpPr>
          <p:nvPr>
            <p:ph type="title"/>
          </p:nvPr>
        </p:nvSpPr>
        <p:spPr>
          <a:xfrm>
            <a:off x="4079775" y="260648"/>
            <a:ext cx="7560841" cy="864096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Instrumentos de missão</a:t>
            </a:r>
            <a:endParaRPr lang="pt-BR" altLang="pt-BR" dirty="0">
              <a:solidFill>
                <a:schemeClr val="bg1"/>
              </a:solidFill>
            </a:endParaRPr>
          </a:p>
        </p:txBody>
      </p:sp>
      <p:sp>
        <p:nvSpPr>
          <p:cNvPr id="62467" name="Espaço Reservado para Conteúdo 3"/>
          <p:cNvSpPr>
            <a:spLocks noGrp="1"/>
          </p:cNvSpPr>
          <p:nvPr>
            <p:ph idx="1"/>
          </p:nvPr>
        </p:nvSpPr>
        <p:spPr>
          <a:xfrm>
            <a:off x="191344" y="5661248"/>
            <a:ext cx="8496300" cy="11525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t-BR" altLang="pt-BR" dirty="0"/>
              <a:t>Eventos são ferramentas de comunicação e aliados da Igreja no desempenho da sua missão. </a:t>
            </a:r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4514" name="Título 1"/>
          <p:cNvSpPr>
            <a:spLocks noGrp="1"/>
          </p:cNvSpPr>
          <p:nvPr>
            <p:ph type="title"/>
          </p:nvPr>
        </p:nvSpPr>
        <p:spPr>
          <a:xfrm>
            <a:off x="767408" y="188640"/>
            <a:ext cx="4118248" cy="1143000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rgbClr val="933132"/>
                </a:solidFill>
              </a:rPr>
              <a:t>Planejamento</a:t>
            </a:r>
          </a:p>
        </p:txBody>
      </p:sp>
      <p:sp>
        <p:nvSpPr>
          <p:cNvPr id="64515" name="Espaço Reservado para Conteúdo 2"/>
          <p:cNvSpPr>
            <a:spLocks noGrp="1"/>
          </p:cNvSpPr>
          <p:nvPr>
            <p:ph idx="1"/>
          </p:nvPr>
        </p:nvSpPr>
        <p:spPr>
          <a:xfrm>
            <a:off x="5795628" y="908720"/>
            <a:ext cx="5328592" cy="1152128"/>
          </a:xfrm>
        </p:spPr>
        <p:txBody>
          <a:bodyPr/>
          <a:lstStyle/>
          <a:p>
            <a:pPr marL="0" indent="0" algn="r" eaLnBrk="1" hangingPunct="1">
              <a:buNone/>
            </a:pPr>
            <a:r>
              <a:rPr lang="pt-BR" alt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fundamental </a:t>
            </a:r>
            <a:br>
              <a:rPr lang="pt-BR" alt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alt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descentralizar as ações</a:t>
            </a:r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" y="0"/>
            <a:ext cx="12190249" cy="6858000"/>
          </a:xfrm>
          <a:prstGeom prst="rect">
            <a:avLst/>
          </a:prstGeom>
        </p:spPr>
      </p:pic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1524001" y="6308726"/>
            <a:ext cx="4683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639C79E-0FA2-4999-8591-8C9F8BDA8643}" type="slidenum">
              <a:rPr lang="pt-BR" altLang="pt-BR" sz="120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/>
              <a:t>19</a:t>
            </a:fld>
            <a:endParaRPr lang="pt-BR" altLang="pt-B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6564" name="Título 1"/>
          <p:cNvSpPr>
            <a:spLocks noGrp="1"/>
          </p:cNvSpPr>
          <p:nvPr>
            <p:ph type="title"/>
          </p:nvPr>
        </p:nvSpPr>
        <p:spPr>
          <a:xfrm>
            <a:off x="767408" y="188640"/>
            <a:ext cx="2808982" cy="779114"/>
          </a:xfrm>
        </p:spPr>
        <p:txBody>
          <a:bodyPr/>
          <a:lstStyle/>
          <a:p>
            <a:pPr eaLnBrk="1" hangingPunct="1"/>
            <a:r>
              <a:rPr lang="pt-BR" altLang="pt-BR" b="1" i="1" dirty="0" err="1">
                <a:solidFill>
                  <a:srgbClr val="933132"/>
                </a:solidFill>
              </a:rPr>
              <a:t>Checklist</a:t>
            </a:r>
            <a:endParaRPr lang="pt-BR" altLang="pt-BR" b="1" i="1" dirty="0">
              <a:solidFill>
                <a:srgbClr val="933132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023992" y="967754"/>
            <a:ext cx="6096000" cy="53922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Comunicação e divulgação</a:t>
            </a:r>
          </a:p>
          <a:p>
            <a:pPr>
              <a:lnSpc>
                <a:spcPct val="320000"/>
              </a:lnSpc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Estrutura e equipamentos</a:t>
            </a:r>
          </a:p>
          <a:p>
            <a:pPr>
              <a:lnSpc>
                <a:spcPct val="250000"/>
              </a:lnSpc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Equipes de trabalho e apoio</a:t>
            </a:r>
          </a:p>
          <a:p>
            <a:pPr>
              <a:lnSpc>
                <a:spcPct val="280000"/>
              </a:lnSpc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Recursos financeiros e parcerias</a:t>
            </a:r>
          </a:p>
          <a:p>
            <a:pPr>
              <a:lnSpc>
                <a:spcPct val="280000"/>
              </a:lnSpc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Liberação de alvarás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1127448" y="2859126"/>
            <a:ext cx="2736974" cy="77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EVENTO</a:t>
            </a:r>
          </a:p>
        </p:txBody>
      </p:sp>
      <p:sp>
        <p:nvSpPr>
          <p:cNvPr id="9" name="Espaço Reservado para Número de Slide 2"/>
          <p:cNvSpPr>
            <a:spLocks noGrp="1"/>
          </p:cNvSpPr>
          <p:nvPr>
            <p:ph type="sldNum" sz="quarter" idx="4294967295"/>
          </p:nvPr>
        </p:nvSpPr>
        <p:spPr>
          <a:xfrm>
            <a:off x="11568608" y="6265734"/>
            <a:ext cx="376256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t-BR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4" y="0"/>
            <a:ext cx="12198194" cy="6858000"/>
          </a:xfrm>
          <a:prstGeom prst="rect">
            <a:avLst/>
          </a:prstGeom>
        </p:spPr>
      </p:pic>
      <p:sp>
        <p:nvSpPr>
          <p:cNvPr id="31748" name="Espaço Reservado para Conteúdo 2"/>
          <p:cNvSpPr>
            <a:spLocks noGrp="1"/>
          </p:cNvSpPr>
          <p:nvPr>
            <p:ph idx="1"/>
          </p:nvPr>
        </p:nvSpPr>
        <p:spPr>
          <a:xfrm>
            <a:off x="623392" y="1324769"/>
            <a:ext cx="4968875" cy="4208462"/>
          </a:xfrm>
        </p:spPr>
        <p:txBody>
          <a:bodyPr/>
          <a:lstStyle/>
          <a:p>
            <a:pPr eaLnBrk="1" hangingPunct="1">
              <a:buSzPct val="70000"/>
              <a:buFont typeface="Wingdings" panose="05000000000000000000" pitchFamily="2" charset="2"/>
              <a:buChar char="v"/>
            </a:pPr>
            <a:r>
              <a:rPr lang="pt-BR" altLang="pt-BR" sz="3600" b="1" dirty="0">
                <a:solidFill>
                  <a:srgbClr val="933132"/>
                </a:solidFill>
              </a:rPr>
              <a:t>De que forma as informações entram em minha vida</a:t>
            </a:r>
            <a:r>
              <a:rPr lang="pt-PT" altLang="pt-BR" sz="3600" b="1" dirty="0">
                <a:solidFill>
                  <a:srgbClr val="933132"/>
                </a:solidFill>
              </a:rPr>
              <a:t>?</a:t>
            </a:r>
          </a:p>
          <a:p>
            <a:pPr eaLnBrk="1" hangingPunct="1">
              <a:buSzPct val="70000"/>
              <a:buFont typeface="Wingdings" panose="05000000000000000000" pitchFamily="2" charset="2"/>
              <a:buChar char="v"/>
            </a:pPr>
            <a:endParaRPr lang="pt-BR" altLang="pt-BR" sz="3600" dirty="0"/>
          </a:p>
          <a:p>
            <a:pPr eaLnBrk="1" hangingPunct="1">
              <a:buSzPct val="70000"/>
              <a:buFont typeface="Wingdings" panose="05000000000000000000" pitchFamily="2" charset="2"/>
              <a:buChar char="v"/>
            </a:pPr>
            <a:r>
              <a:rPr lang="pt-BR" altLang="pt-BR" sz="3600" b="1" dirty="0">
                <a:solidFill>
                  <a:srgbClr val="933132"/>
                </a:solidFill>
              </a:rPr>
              <a:t>O que fazer </a:t>
            </a:r>
            <a:br>
              <a:rPr lang="pt-BR" altLang="pt-BR" sz="3600" b="1" dirty="0">
                <a:solidFill>
                  <a:srgbClr val="933132"/>
                </a:solidFill>
              </a:rPr>
            </a:br>
            <a:r>
              <a:rPr lang="pt-BR" altLang="pt-BR" sz="3600" b="1" dirty="0">
                <a:solidFill>
                  <a:srgbClr val="933132"/>
                </a:solidFill>
              </a:rPr>
              <a:t>(e o que não fazer) para ser notado?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pt-BR" altLang="pt-BR" dirty="0"/>
          </a:p>
        </p:txBody>
      </p:sp>
      <p:sp>
        <p:nvSpPr>
          <p:cNvPr id="4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fld id="{D3421FE1-B8ED-4121-91D8-46FBEF3DB7E8}" type="slidenum">
              <a:rPr lang="pt-BR" b="1" smtClean="0">
                <a:solidFill>
                  <a:schemeClr val="bg1"/>
                </a:solidFill>
              </a:rPr>
              <a:t>2</a:t>
            </a:fld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8610" name="Título 1"/>
          <p:cNvSpPr>
            <a:spLocks noGrp="1"/>
          </p:cNvSpPr>
          <p:nvPr>
            <p:ph type="title"/>
          </p:nvPr>
        </p:nvSpPr>
        <p:spPr>
          <a:xfrm>
            <a:off x="4131469" y="2636912"/>
            <a:ext cx="3328650" cy="1143000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rgbClr val="933132"/>
                </a:solidFill>
              </a:rPr>
              <a:t>Comunicação </a:t>
            </a:r>
            <a:br>
              <a:rPr lang="pt-BR" altLang="pt-BR" b="1" dirty="0">
                <a:solidFill>
                  <a:srgbClr val="933132"/>
                </a:solidFill>
              </a:rPr>
            </a:br>
            <a:r>
              <a:rPr lang="pt-BR" altLang="pt-BR" b="1" dirty="0">
                <a:solidFill>
                  <a:srgbClr val="933132"/>
                </a:solidFill>
              </a:rPr>
              <a:t>e divulgação</a:t>
            </a:r>
          </a:p>
        </p:txBody>
      </p:sp>
      <p:sp>
        <p:nvSpPr>
          <p:cNvPr id="68617" name="CaixaDeTexto 8"/>
          <p:cNvSpPr txBox="1">
            <a:spLocks noChangeArrowheads="1"/>
          </p:cNvSpPr>
          <p:nvPr/>
        </p:nvSpPr>
        <p:spPr bwMode="auto">
          <a:xfrm>
            <a:off x="2595563" y="4857750"/>
            <a:ext cx="3071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200">
                <a:latin typeface="Calibri" panose="020F0502020204030204" pitchFamily="34" charset="0"/>
              </a:rPr>
              <a:t>Jornal</a:t>
            </a:r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280576" y="6265734"/>
            <a:ext cx="664288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0658" name="Título 1"/>
          <p:cNvSpPr>
            <a:spLocks noGrp="1"/>
          </p:cNvSpPr>
          <p:nvPr>
            <p:ph type="title"/>
          </p:nvPr>
        </p:nvSpPr>
        <p:spPr>
          <a:xfrm>
            <a:off x="1055440" y="1340768"/>
            <a:ext cx="4262264" cy="1143000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rgbClr val="933132"/>
                </a:solidFill>
              </a:rPr>
              <a:t>Estrutura e </a:t>
            </a:r>
            <a:br>
              <a:rPr lang="pt-BR" altLang="pt-BR" b="1" dirty="0">
                <a:solidFill>
                  <a:srgbClr val="933132"/>
                </a:solidFill>
              </a:rPr>
            </a:br>
            <a:r>
              <a:rPr lang="pt-BR" altLang="pt-BR" b="1" dirty="0">
                <a:solidFill>
                  <a:srgbClr val="933132"/>
                </a:solidFill>
              </a:rPr>
              <a:t>equipamentos</a:t>
            </a:r>
          </a:p>
        </p:txBody>
      </p:sp>
      <p:sp>
        <p:nvSpPr>
          <p:cNvPr id="4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320"/>
          </a:xfrm>
          <a:prstGeom prst="rect">
            <a:avLst/>
          </a:prstGeom>
        </p:spPr>
      </p:pic>
      <p:sp>
        <p:nvSpPr>
          <p:cNvPr id="72706" name="Título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1143000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Equipes de trabalho e apoio</a:t>
            </a:r>
          </a:p>
        </p:txBody>
      </p:sp>
      <p:sp>
        <p:nvSpPr>
          <p:cNvPr id="4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344" y="4005064"/>
            <a:ext cx="11809312" cy="93610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rgbClr val="933132"/>
                </a:solidFill>
              </a:rPr>
              <a:t>Recursos financeiros e parcerias</a:t>
            </a:r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3" b="1023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6802" name="Título 1"/>
          <p:cNvSpPr>
            <a:spLocks noGrp="1"/>
          </p:cNvSpPr>
          <p:nvPr>
            <p:ph type="title"/>
          </p:nvPr>
        </p:nvSpPr>
        <p:spPr>
          <a:xfrm rot="19854062">
            <a:off x="506496" y="1010871"/>
            <a:ext cx="3974232" cy="1143000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Taxas e alvarás</a:t>
            </a:r>
          </a:p>
        </p:txBody>
      </p:sp>
      <p:sp>
        <p:nvSpPr>
          <p:cNvPr id="4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"/>
          <a:stretch/>
        </p:blipFill>
        <p:spPr>
          <a:xfrm>
            <a:off x="297" y="0"/>
            <a:ext cx="12196455" cy="6858000"/>
          </a:xfrm>
          <a:prstGeom prst="rect">
            <a:avLst/>
          </a:prstGeom>
        </p:spPr>
      </p:pic>
      <p:sp>
        <p:nvSpPr>
          <p:cNvPr id="78850" name="Título 1"/>
          <p:cNvSpPr>
            <a:spLocks noGrp="1"/>
          </p:cNvSpPr>
          <p:nvPr>
            <p:ph type="title"/>
          </p:nvPr>
        </p:nvSpPr>
        <p:spPr>
          <a:xfrm>
            <a:off x="609600" y="476672"/>
            <a:ext cx="4910336" cy="940966"/>
          </a:xfrm>
        </p:spPr>
        <p:txBody>
          <a:bodyPr/>
          <a:lstStyle/>
          <a:p>
            <a:pPr eaLnBrk="1" hangingPunct="1"/>
            <a:r>
              <a:rPr lang="pt-BR" altLang="pt-BR" sz="5400" b="1" dirty="0">
                <a:solidFill>
                  <a:srgbClr val="933132"/>
                </a:solidFill>
              </a:rPr>
              <a:t>Avaliação</a:t>
            </a:r>
          </a:p>
        </p:txBody>
      </p:sp>
      <p:sp>
        <p:nvSpPr>
          <p:cNvPr id="78851" name="Espaço Reservado para Conteúdo 2"/>
          <p:cNvSpPr>
            <a:spLocks noGrp="1"/>
          </p:cNvSpPr>
          <p:nvPr>
            <p:ph idx="1"/>
          </p:nvPr>
        </p:nvSpPr>
        <p:spPr>
          <a:xfrm>
            <a:off x="1048544" y="3057772"/>
            <a:ext cx="4032448" cy="216009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altLang="pt-BR" sz="4000" b="1" dirty="0">
                <a:solidFill>
                  <a:srgbClr val="C46A53"/>
                </a:solidFill>
              </a:rPr>
              <a:t>A avaliação é o </a:t>
            </a:r>
            <a:br>
              <a:rPr lang="pt-BR" altLang="pt-BR" sz="4000" b="1" dirty="0">
                <a:solidFill>
                  <a:srgbClr val="C46A53"/>
                </a:solidFill>
              </a:rPr>
            </a:br>
            <a:r>
              <a:rPr lang="pt-BR" altLang="pt-BR" sz="4000" b="1" dirty="0">
                <a:solidFill>
                  <a:srgbClr val="C46A53"/>
                </a:solidFill>
              </a:rPr>
              <a:t>complemento do </a:t>
            </a:r>
            <a:br>
              <a:rPr lang="pt-BR" altLang="pt-BR" sz="4000" b="1" dirty="0">
                <a:solidFill>
                  <a:srgbClr val="C46A53"/>
                </a:solidFill>
              </a:rPr>
            </a:br>
            <a:r>
              <a:rPr lang="pt-BR" altLang="pt-BR" sz="4000" b="1" dirty="0">
                <a:solidFill>
                  <a:srgbClr val="C46A53"/>
                </a:solidFill>
              </a:rPr>
              <a:t>planejamento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6600056" y="2060848"/>
            <a:ext cx="374441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t-BR" altLang="pt-BR" sz="4000" dirty="0">
                <a:solidFill>
                  <a:schemeClr val="bg1"/>
                </a:solidFill>
              </a:rPr>
              <a:t>PLANEJAMENTO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6600055" y="3667336"/>
            <a:ext cx="372865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t-BR" altLang="pt-BR" sz="4000" dirty="0">
                <a:solidFill>
                  <a:schemeClr val="bg1"/>
                </a:solidFill>
              </a:rPr>
              <a:t>EXECUÇÃO</a:t>
            </a: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 bwMode="auto">
          <a:xfrm>
            <a:off x="6600055" y="5213915"/>
            <a:ext cx="370994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t-BR" altLang="pt-BR" sz="4000" dirty="0">
                <a:solidFill>
                  <a:schemeClr val="bg1"/>
                </a:solidFill>
              </a:rPr>
              <a:t>AVALIAÇÃO</a:t>
            </a:r>
          </a:p>
        </p:txBody>
      </p:sp>
      <p:sp>
        <p:nvSpPr>
          <p:cNvPr id="10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282" cy="65253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048328" y="6354111"/>
            <a:ext cx="3001834" cy="38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Imagens: www.freepik.com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09" y="3930244"/>
            <a:ext cx="2927756" cy="2927756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197709" y="156516"/>
            <a:ext cx="8089556" cy="31139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 e outras propostas metodológicas (PDF e PPT) são parte complementar e gratuita do Guia para o Presbitério da IECLB (Série Educação Cristã Contínua, Editora Sinodal, 2010). Elas podem ser acessadas no Portal Luterano por meio do </a:t>
            </a:r>
            <a:r>
              <a:rPr lang="pt-BR" sz="33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link </a:t>
            </a:r>
            <a:r>
              <a:rPr lang="pt-BR" sz="33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 </a:t>
            </a:r>
            <a:r>
              <a:rPr lang="pt-BR" sz="33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QR </a:t>
            </a:r>
            <a:r>
              <a:rPr lang="pt-BR" sz="3300" b="1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Code</a:t>
            </a:r>
            <a:r>
              <a:rPr lang="pt-BR" sz="33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BR" sz="33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abaixo: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97709" y="3484605"/>
            <a:ext cx="809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http://www.luterano.org.br/guia-para-o-presbiterio/</a:t>
            </a:r>
          </a:p>
        </p:txBody>
      </p:sp>
    </p:spTree>
    <p:extLst>
      <p:ext uri="{BB962C8B-B14F-4D97-AF65-F5344CB8AC3E}">
        <p14:creationId xmlns:p14="http://schemas.microsoft.com/office/powerpoint/2010/main" val="2969762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794" name="Título 1"/>
          <p:cNvSpPr>
            <a:spLocks noGrp="1"/>
          </p:cNvSpPr>
          <p:nvPr>
            <p:ph type="title"/>
          </p:nvPr>
        </p:nvSpPr>
        <p:spPr>
          <a:xfrm>
            <a:off x="0" y="425016"/>
            <a:ext cx="8688288" cy="1066800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Comunicação e ação missionária</a:t>
            </a:r>
            <a:endParaRPr lang="pt-BR" alt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 rot="20716862">
            <a:off x="4628676" y="283343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D32F47"/>
                </a:solidFill>
                <a:latin typeface="Calibri" pitchFamily="34" charset="0"/>
                <a:cs typeface="Calibri" pitchFamily="34" charset="0"/>
              </a:rPr>
              <a:t>Anúncio do Evangelho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727848" y="429309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D32F47"/>
                </a:solidFill>
                <a:latin typeface="Calibri" pitchFamily="34" charset="0"/>
                <a:cs typeface="Calibri" pitchFamily="34" charset="0"/>
              </a:rPr>
              <a:t>Edificação da comunidade</a:t>
            </a:r>
          </a:p>
        </p:txBody>
      </p:sp>
      <p:sp>
        <p:nvSpPr>
          <p:cNvPr id="7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 r="1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8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b="1" dirty="0">
                <a:solidFill>
                  <a:srgbClr val="933132"/>
                </a:solidFill>
                <a:latin typeface="+mn-lt"/>
              </a:rPr>
              <a:t>Comunicação e planejamento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999656" y="5301208"/>
            <a:ext cx="7848872" cy="56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sz="3200" dirty="0">
                <a:solidFill>
                  <a:srgbClr val="C46A53"/>
                </a:solidFill>
                <a:latin typeface="Calibri" pitchFamily="34" charset="0"/>
                <a:cs typeface="Calibri" pitchFamily="34" charset="0"/>
              </a:rPr>
              <a:t>Comunicação não é sinônimo de jornalismo</a:t>
            </a:r>
            <a:endParaRPr lang="pt-BR" altLang="pt-BR" sz="3200" b="1" dirty="0">
              <a:solidFill>
                <a:srgbClr val="C46A53"/>
              </a:solidFill>
              <a:latin typeface="+mn-lt"/>
            </a:endParaRPr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6"/>
          <a:stretch/>
        </p:blipFill>
        <p:spPr>
          <a:xfrm>
            <a:off x="0" y="0"/>
            <a:ext cx="12184682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83432" y="180334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NECESSIDADES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55440" y="465313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75720" y="316739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CONTINUIDADE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24117" y="3044279"/>
            <a:ext cx="4084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COMUNICAÇÃO</a:t>
            </a:r>
          </a:p>
        </p:txBody>
      </p:sp>
      <p:sp>
        <p:nvSpPr>
          <p:cNvPr id="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559507"/>
              </p:ext>
            </p:extLst>
          </p:nvPr>
        </p:nvGraphicFramePr>
        <p:xfrm>
          <a:off x="-6708" y="0"/>
          <a:ext cx="12212124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030456" imgH="6773037" progId="CorelDraw.Graphic.23">
                  <p:embed/>
                </p:oleObj>
              </mc:Choice>
              <mc:Fallback>
                <p:oleObj name="CorelDRAW" r:id="rId3" imgW="12030456" imgH="6773037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708" y="0"/>
                        <a:ext cx="12212124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305947"/>
              </p:ext>
            </p:extLst>
          </p:nvPr>
        </p:nvGraphicFramePr>
        <p:xfrm>
          <a:off x="6708" y="3123143"/>
          <a:ext cx="12192000" cy="3388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030456" imgH="3343656" progId="CorelDraw.Graphic.23">
                  <p:embed/>
                </p:oleObj>
              </mc:Choice>
              <mc:Fallback>
                <p:oleObj name="CorelDRAW" r:id="rId5" imgW="12030456" imgH="3343656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08" y="3123143"/>
                        <a:ext cx="12192000" cy="3388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031319"/>
              </p:ext>
            </p:extLst>
          </p:nvPr>
        </p:nvGraphicFramePr>
        <p:xfrm>
          <a:off x="6708" y="3978875"/>
          <a:ext cx="12198708" cy="2586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12030456" imgH="2550795" progId="CorelDraw.Graphic.23">
                  <p:embed/>
                </p:oleObj>
              </mc:Choice>
              <mc:Fallback>
                <p:oleObj name="CorelDRAW" r:id="rId7" imgW="12030456" imgH="2550795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08" y="3978875"/>
                        <a:ext cx="12198708" cy="2586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966945"/>
              </p:ext>
            </p:extLst>
          </p:nvPr>
        </p:nvGraphicFramePr>
        <p:xfrm>
          <a:off x="0" y="2049463"/>
          <a:ext cx="12198350" cy="231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12030456" imgH="2284857" progId="CorelDraw.Graphic.23">
                  <p:embed/>
                </p:oleObj>
              </mc:Choice>
              <mc:Fallback>
                <p:oleObj name="CorelDRAW" r:id="rId9" imgW="12030456" imgH="2284857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2049463"/>
                        <a:ext cx="12198350" cy="2316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pt-BR" b="1" dirty="0">
                <a:solidFill>
                  <a:srgbClr val="933132"/>
                </a:solidFill>
              </a:rPr>
              <a:t>Necessidades</a:t>
            </a:r>
            <a:endParaRPr lang="pt-BR" altLang="pt-BR" b="1" dirty="0">
              <a:solidFill>
                <a:srgbClr val="93313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8482" y="2444750"/>
            <a:ext cx="6149193" cy="43195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 quem se </a:t>
            </a:r>
            <a:r>
              <a:rPr lang="pt-BR" b="1" dirty="0">
                <a:solidFill>
                  <a:srgbClr val="933132"/>
                </a:solidFill>
              </a:rPr>
              <a:t>destina</a:t>
            </a:r>
            <a:r>
              <a:rPr lang="pt-BR" dirty="0"/>
              <a:t> a mensagem?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Que </a:t>
            </a:r>
            <a:r>
              <a:rPr lang="pt-BR" b="1" dirty="0">
                <a:solidFill>
                  <a:srgbClr val="933132"/>
                </a:solidFill>
              </a:rPr>
              <a:t>mensagem</a:t>
            </a:r>
            <a:r>
              <a:rPr lang="pt-BR" dirty="0"/>
              <a:t> queremos transmitir?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De que </a:t>
            </a:r>
            <a:r>
              <a:rPr lang="pt-BR" b="1" dirty="0">
                <a:solidFill>
                  <a:srgbClr val="933132"/>
                </a:solidFill>
              </a:rPr>
              <a:t>forma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/>
              <a:t>a transmissão </a:t>
            </a:r>
            <a:br>
              <a:rPr lang="pt-BR" dirty="0"/>
            </a:br>
            <a:r>
              <a:rPr lang="pt-BR" dirty="0"/>
              <a:t>será mais eficiente?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364" cy="6858000"/>
          </a:xfrm>
          <a:prstGeom prst="rect">
            <a:avLst/>
          </a:prstGeom>
        </p:spPr>
      </p:pic>
      <p:sp>
        <p:nvSpPr>
          <p:cNvPr id="41986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918448" cy="562074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chemeClr val="bg1"/>
                </a:solidFill>
              </a:rPr>
              <a:t>Recursos disponíveis</a:t>
            </a:r>
            <a:endParaRPr lang="pt-BR" alt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965771"/>
            <a:ext cx="4334272" cy="3744913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rgbClr val="933132"/>
                </a:solidFill>
              </a:rPr>
              <a:t>Banco de talentos</a:t>
            </a:r>
          </a:p>
          <a:p>
            <a:pPr eaLnBrk="1" hangingPunct="1"/>
            <a:endParaRPr lang="pt-BR" altLang="pt-BR" b="1" dirty="0">
              <a:solidFill>
                <a:srgbClr val="933132"/>
              </a:solidFill>
            </a:endParaRPr>
          </a:p>
          <a:p>
            <a:pPr eaLnBrk="1" hangingPunct="1"/>
            <a:r>
              <a:rPr lang="pt-BR" altLang="pt-BR" b="1" dirty="0">
                <a:solidFill>
                  <a:srgbClr val="933132"/>
                </a:solidFill>
              </a:rPr>
              <a:t>Conteúdos</a:t>
            </a:r>
          </a:p>
          <a:p>
            <a:pPr eaLnBrk="1" hangingPunct="1"/>
            <a:endParaRPr lang="pt-BR" altLang="pt-BR" b="1" dirty="0">
              <a:solidFill>
                <a:srgbClr val="933132"/>
              </a:solidFill>
            </a:endParaRPr>
          </a:p>
          <a:p>
            <a:pPr eaLnBrk="1" hangingPunct="1"/>
            <a:r>
              <a:rPr lang="pt-BR" altLang="pt-BR" b="1" dirty="0">
                <a:solidFill>
                  <a:srgbClr val="933132"/>
                </a:solidFill>
              </a:rPr>
              <a:t>Recursos financeiros</a:t>
            </a:r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194" cy="6858000"/>
          </a:xfrm>
          <a:prstGeom prst="rect">
            <a:avLst/>
          </a:prstGeom>
        </p:spPr>
      </p:pic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417079"/>
              </p:ext>
            </p:extLst>
          </p:nvPr>
        </p:nvGraphicFramePr>
        <p:xfrm>
          <a:off x="7104112" y="2483768"/>
          <a:ext cx="4033727" cy="2265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714750" imgH="2085213" progId="CorelDraw.Graphic.23">
                  <p:embed/>
                </p:oleObj>
              </mc:Choice>
              <mc:Fallback>
                <p:oleObj name="CorelDRAW" r:id="rId4" imgW="3714750" imgH="2085213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04112" y="2483768"/>
                        <a:ext cx="4033727" cy="2265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4" name="Título 1"/>
          <p:cNvSpPr>
            <a:spLocks noGrp="1"/>
          </p:cNvSpPr>
          <p:nvPr>
            <p:ph type="title"/>
          </p:nvPr>
        </p:nvSpPr>
        <p:spPr>
          <a:xfrm>
            <a:off x="608977" y="188640"/>
            <a:ext cx="10972800" cy="666328"/>
          </a:xfrm>
        </p:spPr>
        <p:txBody>
          <a:bodyPr/>
          <a:lstStyle/>
          <a:p>
            <a:pPr eaLnBrk="1" hangingPunct="1"/>
            <a:r>
              <a:rPr lang="de-DE" altLang="pt-BR" b="1" dirty="0">
                <a:solidFill>
                  <a:schemeClr val="bg1"/>
                </a:solidFill>
              </a:rPr>
              <a:t>Continuidade</a:t>
            </a:r>
            <a:endParaRPr lang="pt-BR" altLang="pt-BR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28800"/>
            <a:ext cx="12192000" cy="72008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pt-BR" sz="3600" b="1" dirty="0">
                <a:solidFill>
                  <a:srgbClr val="933132"/>
                </a:solidFill>
              </a:rPr>
              <a:t>Como as iniciativas de comunicação terão continuidade</a:t>
            </a:r>
            <a:r>
              <a:rPr lang="pt-PT" sz="3600" b="1" dirty="0">
                <a:solidFill>
                  <a:srgbClr val="933132"/>
                </a:solidFill>
              </a:rPr>
              <a:t>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sz="2000" dirty="0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331885"/>
              </p:ext>
            </p:extLst>
          </p:nvPr>
        </p:nvGraphicFramePr>
        <p:xfrm>
          <a:off x="4007360" y="3668211"/>
          <a:ext cx="4499158" cy="294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4142994" imgH="2709672" progId="CorelDraw.Graphic.23">
                  <p:embed/>
                </p:oleObj>
              </mc:Choice>
              <mc:Fallback>
                <p:oleObj name="CorelDRAW" r:id="rId6" imgW="4142994" imgH="2709672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07360" y="3668211"/>
                        <a:ext cx="4499158" cy="2942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688417"/>
              </p:ext>
            </p:extLst>
          </p:nvPr>
        </p:nvGraphicFramePr>
        <p:xfrm>
          <a:off x="983432" y="2466447"/>
          <a:ext cx="4493987" cy="2930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4138041" imgH="2699385" progId="CorelDraw.Graphic.23">
                  <p:embed/>
                </p:oleObj>
              </mc:Choice>
              <mc:Fallback>
                <p:oleObj name="CorelDRAW" r:id="rId8" imgW="4138041" imgH="2699385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3432" y="2466447"/>
                        <a:ext cx="4493987" cy="2930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19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1384" y="404664"/>
            <a:ext cx="8280722" cy="115212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933132"/>
                </a:solidFill>
                <a:latin typeface="+mn-lt"/>
              </a:rPr>
              <a:t>A comunicação está voltada ao anúncio </a:t>
            </a:r>
            <a:br>
              <a:rPr lang="pt-BR" sz="4000" b="1" dirty="0">
                <a:solidFill>
                  <a:srgbClr val="933132"/>
                </a:solidFill>
                <a:latin typeface="+mn-lt"/>
              </a:rPr>
            </a:br>
            <a:r>
              <a:rPr lang="pt-BR" sz="4000" b="1" dirty="0">
                <a:solidFill>
                  <a:srgbClr val="933132"/>
                </a:solidFill>
                <a:latin typeface="+mn-lt"/>
              </a:rPr>
              <a:t>do Evangelho e à prática da ética cristã. </a:t>
            </a:r>
            <a:endParaRPr lang="pt-BR" b="1" dirty="0">
              <a:solidFill>
                <a:srgbClr val="933132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71464" y="2858115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80000"/>
              <a:defRPr/>
            </a:pPr>
            <a:r>
              <a:rPr lang="pt-BR" sz="3200" b="1" dirty="0">
                <a:solidFill>
                  <a:srgbClr val="3D5D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vida cristã </a:t>
            </a:r>
            <a:br>
              <a:rPr lang="pt-BR" sz="3200" b="1" dirty="0">
                <a:solidFill>
                  <a:srgbClr val="3D5D9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200" b="1" dirty="0">
                <a:solidFill>
                  <a:srgbClr val="3D5D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se passa </a:t>
            </a:r>
            <a:br>
              <a:rPr lang="pt-BR" sz="3200" b="1" dirty="0">
                <a:solidFill>
                  <a:srgbClr val="3D5D9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200" b="1" dirty="0">
                <a:solidFill>
                  <a:srgbClr val="3D5D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 condomínio fechado, mas está inserida no mundo.</a:t>
            </a:r>
          </a:p>
        </p:txBody>
      </p:sp>
      <p:sp>
        <p:nvSpPr>
          <p:cNvPr id="5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1568608" y="6265734"/>
            <a:ext cx="376256" cy="36512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9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3447</TotalTime>
  <Words>504</Words>
  <Application>Microsoft Office PowerPoint</Application>
  <PresentationFormat>Widescreen</PresentationFormat>
  <Paragraphs>130</Paragraphs>
  <Slides>26</Slides>
  <Notes>25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Georgia</vt:lpstr>
      <vt:lpstr>Trebuchet MS</vt:lpstr>
      <vt:lpstr>Wingdings</vt:lpstr>
      <vt:lpstr>Wingdings 2</vt:lpstr>
      <vt:lpstr>Personalizar design</vt:lpstr>
      <vt:lpstr>1_Urbano</vt:lpstr>
      <vt:lpstr>CorelDRAW</vt:lpstr>
      <vt:lpstr>Comunicação e visibilidade</vt:lpstr>
      <vt:lpstr>Apresentação do PowerPoint</vt:lpstr>
      <vt:lpstr>Comunicação e ação missionária</vt:lpstr>
      <vt:lpstr>Comunicação e planejamento</vt:lpstr>
      <vt:lpstr>Apresentação do PowerPoint</vt:lpstr>
      <vt:lpstr>Necessidades</vt:lpstr>
      <vt:lpstr>Recursos disponíveis</vt:lpstr>
      <vt:lpstr>Continuidade</vt:lpstr>
      <vt:lpstr>A comunicação está voltada ao anúncio  do Evangelho e à prática da ética cristã. </vt:lpstr>
      <vt:lpstr>Dicas práticas </vt:lpstr>
      <vt:lpstr>Apresentação do PowerPoint</vt:lpstr>
      <vt:lpstr>Dicas práticas </vt:lpstr>
      <vt:lpstr>Recursos disponíveis</vt:lpstr>
      <vt:lpstr>Veículos de  comunicação </vt:lpstr>
      <vt:lpstr>Uso de software</vt:lpstr>
      <vt:lpstr>Organização de eventos</vt:lpstr>
      <vt:lpstr>Instrumentos de missão</vt:lpstr>
      <vt:lpstr>Planejamento</vt:lpstr>
      <vt:lpstr>Checklist</vt:lpstr>
      <vt:lpstr>Comunicação  e divulgação</vt:lpstr>
      <vt:lpstr>Estrutura e  equipamentos</vt:lpstr>
      <vt:lpstr>Equipes de trabalho e apoio</vt:lpstr>
      <vt:lpstr>Recursos financeiros e parcerias</vt:lpstr>
      <vt:lpstr>Taxas e alvarás</vt:lpstr>
      <vt:lpstr>Avaliação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Comunicação e visibilidade</dc:title>
  <dc:creator>Pastor</dc:creator>
  <cp:lastModifiedBy>Daniela Hack</cp:lastModifiedBy>
  <cp:revision>186</cp:revision>
  <dcterms:created xsi:type="dcterms:W3CDTF">2011-11-07T13:12:46Z</dcterms:created>
  <dcterms:modified xsi:type="dcterms:W3CDTF">2024-05-30T01:20:20Z</dcterms:modified>
</cp:coreProperties>
</file>